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4" r:id="rId9"/>
    <p:sldId id="265" r:id="rId10"/>
    <p:sldId id="267" r:id="rId11"/>
    <p:sldId id="266" r:id="rId12"/>
    <p:sldId id="268" r:id="rId13"/>
    <p:sldId id="270" r:id="rId14"/>
    <p:sldId id="271" r:id="rId15"/>
    <p:sldId id="275" r:id="rId16"/>
    <p:sldId id="276" r:id="rId17"/>
    <p:sldId id="280" r:id="rId18"/>
    <p:sldId id="281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16913-ACBF-49BD-A085-6E0EE4B2B639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A17F3-06B7-47E2-8252-A9290242E7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35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7D570-985C-43AE-84FD-7213867294AE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26B3C-B468-4D74-9D72-32A30CB1C016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250847-B993-45B9-A0EF-3683E415B535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01BE5-BD97-4EFF-90C5-34D21B469ED4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3C2282-A269-451C-BF48-8307153534AE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945829-696D-4981-94AF-90BEE9452DA4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945829-696D-4981-94AF-90BEE9452DA4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82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76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53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90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65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75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33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58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6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65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7C83-B46B-45FE-B512-C1CADC49C04C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54A6-EB7E-4712-8C6E-EBDF6BBA4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61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2679055"/>
            <a:ext cx="6696744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Adobe 黑体 Std R" pitchFamily="34" charset="-128"/>
                <a:ea typeface="Adobe 黑体 Std R" pitchFamily="34" charset="-128"/>
              </a:rPr>
              <a:t>金屬</a:t>
            </a:r>
            <a:endParaRPr lang="zh-TW" altLang="en-US" sz="4800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65" y="2982020"/>
            <a:ext cx="864096" cy="8640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4984595"/>
            <a:ext cx="9144000" cy="1916832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16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拍攝範例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zh-TW" altLang="en-US" dirty="0" smtClean="0"/>
              <a:t>未使用柔光棚</a:t>
            </a:r>
            <a:endParaRPr lang="zh-TW" altLang="en-US" dirty="0"/>
          </a:p>
        </p:txBody>
      </p:sp>
      <p:pic>
        <p:nvPicPr>
          <p:cNvPr id="7" name="Picture 2" descr="L:\DCIM\102MSDCF\DSC08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204863"/>
            <a:ext cx="6198277" cy="41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1250156" y="6344203"/>
            <a:ext cx="6643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kumimoji="0" lang="pt-BR" altLang="zh-TW" sz="1400" dirty="0">
                <a:latin typeface="+mj-ea"/>
                <a:ea typeface="+mj-ea"/>
                <a:cs typeface="+mj-cs"/>
              </a:rPr>
              <a:t>SLT-A77V    1/60     F</a:t>
            </a:r>
            <a:r>
              <a:rPr kumimoji="0" lang="zh-TW" altLang="en-US" sz="1400" dirty="0">
                <a:latin typeface="+mj-ea"/>
                <a:ea typeface="+mj-ea"/>
                <a:cs typeface="+mj-cs"/>
              </a:rPr>
              <a:t> </a:t>
            </a:r>
            <a:r>
              <a:rPr kumimoji="0" lang="en-US" altLang="zh-TW" sz="1400" dirty="0">
                <a:latin typeface="+mj-ea"/>
                <a:ea typeface="+mj-ea"/>
                <a:cs typeface="+mj-cs"/>
              </a:rPr>
              <a:t>14</a:t>
            </a:r>
            <a:r>
              <a:rPr kumimoji="0" lang="pt-BR" altLang="zh-TW" sz="1400" dirty="0">
                <a:latin typeface="+mj-ea"/>
                <a:ea typeface="+mj-ea"/>
                <a:cs typeface="+mj-cs"/>
              </a:rPr>
              <a:t>  </a:t>
            </a:r>
            <a:r>
              <a:rPr kumimoji="0" lang="zh-TW" altLang="en-US" sz="1400" dirty="0" smtClean="0">
                <a:latin typeface="+mj-ea"/>
                <a:ea typeface="+mj-ea"/>
                <a:cs typeface="+mj-cs"/>
              </a:rPr>
              <a:t> </a:t>
            </a:r>
            <a:r>
              <a:rPr kumimoji="0" lang="pt-BR" altLang="zh-TW" sz="1400" dirty="0" smtClean="0">
                <a:latin typeface="+mj-ea"/>
                <a:ea typeface="+mj-ea"/>
                <a:cs typeface="+mj-cs"/>
              </a:rPr>
              <a:t>  </a:t>
            </a:r>
            <a:r>
              <a:rPr kumimoji="0" lang="pt-BR" altLang="zh-TW" sz="1400" dirty="0">
                <a:latin typeface="+mj-ea"/>
                <a:ea typeface="+mj-ea"/>
                <a:cs typeface="+mj-cs"/>
              </a:rPr>
              <a:t>ISO 100     45mm   </a:t>
            </a:r>
            <a:endParaRPr kumimoji="0" lang="zh-TW" altLang="en-US" sz="1400" dirty="0"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89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三張對比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250156" y="3845074"/>
            <a:ext cx="7087963" cy="4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kumimoji="0" lang="pt-BR" altLang="zh-TW" sz="4400" dirty="0">
                <a:latin typeface="+mj-ea"/>
                <a:ea typeface="+mj-ea"/>
                <a:cs typeface="+mj-cs"/>
              </a:rPr>
              <a:t>F</a:t>
            </a:r>
            <a:r>
              <a:rPr kumimoji="0" lang="zh-TW" altLang="en-US" sz="4400" dirty="0">
                <a:latin typeface="+mj-ea"/>
                <a:ea typeface="+mj-ea"/>
                <a:cs typeface="+mj-cs"/>
              </a:rPr>
              <a:t> </a:t>
            </a:r>
            <a:r>
              <a:rPr kumimoji="0" lang="en-US" altLang="zh-TW" sz="4400" dirty="0">
                <a:latin typeface="+mj-ea"/>
                <a:ea typeface="+mj-ea"/>
                <a:cs typeface="+mj-cs"/>
              </a:rPr>
              <a:t>20</a:t>
            </a:r>
            <a:r>
              <a:rPr kumimoji="0" lang="zh-TW" altLang="en-US" sz="4400" dirty="0">
                <a:latin typeface="+mj-ea"/>
                <a:ea typeface="+mj-ea"/>
                <a:cs typeface="+mj-cs"/>
              </a:rPr>
              <a:t>                               </a:t>
            </a:r>
            <a:r>
              <a:rPr kumimoji="0" lang="pt-BR" altLang="zh-TW" sz="4400" dirty="0">
                <a:latin typeface="+mj-ea"/>
                <a:ea typeface="+mj-ea"/>
                <a:cs typeface="+mj-cs"/>
              </a:rPr>
              <a:t> </a:t>
            </a:r>
            <a:r>
              <a:rPr kumimoji="0" lang="pt-BR" altLang="zh-TW" sz="4400" dirty="0">
                <a:latin typeface="+mj-ea"/>
              </a:rPr>
              <a:t>F</a:t>
            </a:r>
            <a:r>
              <a:rPr kumimoji="0" lang="zh-TW" altLang="en-US" sz="4400" dirty="0">
                <a:latin typeface="+mj-ea"/>
              </a:rPr>
              <a:t> </a:t>
            </a:r>
            <a:r>
              <a:rPr kumimoji="0" lang="en-US" altLang="zh-TW" sz="4400" dirty="0">
                <a:latin typeface="+mj-ea"/>
              </a:rPr>
              <a:t>18</a:t>
            </a:r>
            <a:r>
              <a:rPr kumimoji="0" lang="zh-TW" altLang="en-US" sz="4400" dirty="0">
                <a:latin typeface="+mj-ea"/>
              </a:rPr>
              <a:t>                           </a:t>
            </a:r>
            <a:r>
              <a:rPr kumimoji="0" lang="zh-TW" altLang="en-US" sz="4400" dirty="0">
                <a:latin typeface="+mj-ea"/>
                <a:ea typeface="+mj-ea"/>
                <a:cs typeface="+mj-cs"/>
              </a:rPr>
              <a:t> </a:t>
            </a:r>
            <a:r>
              <a:rPr kumimoji="0" lang="pt-BR" altLang="zh-TW" sz="4400" dirty="0">
                <a:latin typeface="+mj-ea"/>
              </a:rPr>
              <a:t>F</a:t>
            </a:r>
            <a:r>
              <a:rPr kumimoji="0" lang="zh-TW" altLang="en-US" sz="4400" dirty="0">
                <a:latin typeface="+mj-ea"/>
              </a:rPr>
              <a:t> </a:t>
            </a:r>
            <a:r>
              <a:rPr kumimoji="0" lang="en-US" altLang="zh-TW" sz="4400" dirty="0">
                <a:latin typeface="+mj-ea"/>
              </a:rPr>
              <a:t>14</a:t>
            </a:r>
            <a:r>
              <a:rPr kumimoji="0" lang="pt-BR" altLang="zh-TW" sz="4400" dirty="0">
                <a:latin typeface="+mj-ea"/>
              </a:rPr>
              <a:t> </a:t>
            </a:r>
            <a:endParaRPr kumimoji="0" lang="zh-TW" altLang="en-US" sz="4400" dirty="0">
              <a:latin typeface="+mj-ea"/>
              <a:ea typeface="+mj-ea"/>
              <a:cs typeface="+mj-cs"/>
            </a:endParaRPr>
          </a:p>
        </p:txBody>
      </p:sp>
      <p:pic>
        <p:nvPicPr>
          <p:cNvPr id="9" name="Picture 2" descr="L:\DCIM\102MSDCF\DSC08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53" y="1844824"/>
            <a:ext cx="2967291" cy="198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:\DCIM\102MSDCF\DSC08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78" y="1858373"/>
            <a:ext cx="2926642" cy="19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:\DCIM\102MSDCF\DSC084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8373"/>
            <a:ext cx="2926642" cy="19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 bwMode="auto">
          <a:xfrm>
            <a:off x="145044" y="4416574"/>
            <a:ext cx="8747436" cy="16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sz="2400" dirty="0"/>
              <a:t>按照測光表提供的參數拍攝，可能會因為反光而影響測光錶的準確性，故適宜對金屬表面</a:t>
            </a:r>
            <a:r>
              <a:rPr lang="zh-TW" altLang="en-US" sz="2400" dirty="0">
                <a:solidFill>
                  <a:srgbClr val="FF0000"/>
                </a:solidFill>
              </a:rPr>
              <a:t>作適度的曝光補償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zh-TW" altLang="en-US" sz="2400" dirty="0">
                <a:solidFill>
                  <a:srgbClr val="FF0000"/>
                </a:solidFill>
              </a:rPr>
              <a:t>開大光圈增加曝光值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zh-TW" altLang="en-US" sz="2400" dirty="0">
                <a:solidFill>
                  <a:srgbClr val="FF0000"/>
                </a:solidFill>
              </a:rPr>
              <a:t>，使金屬表面質感感覺更為亮麗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eaLnBrk="1" hangingPunct="1"/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0789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785813" y="190501"/>
            <a:ext cx="7143750" cy="10477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  拍  攝  範  例   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未使用柔光棚</a:t>
            </a:r>
            <a:endParaRPr lang="zh-TW" altLang="en-US" sz="27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" y="5524500"/>
            <a:ext cx="9001125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kumimoji="0" lang="zh-TW" altLang="en-US" sz="2800" dirty="0">
                <a:latin typeface="+mj-ea"/>
              </a:rPr>
              <a:t>當能夠準確掌握曝光亮度，適當的拍出金屬質感時，接下來就是</a:t>
            </a:r>
            <a:r>
              <a:rPr kumimoji="0" lang="zh-TW" altLang="en-US" sz="2800" dirty="0">
                <a:solidFill>
                  <a:srgbClr val="FF0000"/>
                </a:solidFill>
                <a:latin typeface="+mj-ea"/>
              </a:rPr>
              <a:t>減少金屬材質商品上映射</a:t>
            </a:r>
            <a:r>
              <a:rPr kumimoji="0" lang="zh-TW" altLang="en-US" sz="2800" dirty="0">
                <a:latin typeface="+mj-ea"/>
              </a:rPr>
              <a:t>的問題</a:t>
            </a:r>
          </a:p>
        </p:txBody>
      </p:sp>
      <p:pic>
        <p:nvPicPr>
          <p:cNvPr id="7" name="Picture 2" descr="L:\DCIM\102MSDCF\DSC08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628194"/>
            <a:ext cx="5832648" cy="389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7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785813" y="190501"/>
            <a:ext cx="7143750" cy="10477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  拍  攝  範  例  </a:t>
            </a:r>
            <a:r>
              <a:rPr lang="zh-TW" altLang="en-US" sz="2700" b="1" dirty="0">
                <a:solidFill>
                  <a:schemeClr val="bg1"/>
                </a:solidFill>
              </a:rPr>
              <a:t>（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使用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柔光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棚）</a:t>
            </a:r>
            <a:endParaRPr lang="zh-TW" altLang="en-US" sz="27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216962" y="6191251"/>
            <a:ext cx="6643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kumimoji="0" lang="pt-BR" altLang="zh-TW" sz="1400" dirty="0">
                <a:latin typeface="+mj-ea"/>
                <a:ea typeface="+mj-ea"/>
                <a:cs typeface="+mj-cs"/>
              </a:rPr>
              <a:t>SLT-A77V    1/60     F</a:t>
            </a:r>
            <a:r>
              <a:rPr kumimoji="0" lang="zh-TW" altLang="en-US" sz="1400" dirty="0">
                <a:latin typeface="+mj-ea"/>
                <a:ea typeface="+mj-ea"/>
                <a:cs typeface="+mj-cs"/>
              </a:rPr>
              <a:t> </a:t>
            </a:r>
            <a:r>
              <a:rPr kumimoji="0" lang="en-US" altLang="zh-TW" sz="1400" dirty="0">
                <a:latin typeface="+mj-ea"/>
                <a:ea typeface="+mj-ea"/>
                <a:cs typeface="+mj-cs"/>
              </a:rPr>
              <a:t>14</a:t>
            </a:r>
            <a:r>
              <a:rPr kumimoji="0" lang="pt-BR" altLang="zh-TW" sz="1400" dirty="0">
                <a:latin typeface="+mj-ea"/>
                <a:ea typeface="+mj-ea"/>
                <a:cs typeface="+mj-cs"/>
              </a:rPr>
              <a:t>    ISO 100     45mm   </a:t>
            </a:r>
            <a:endParaRPr kumimoji="0" lang="zh-TW" altLang="en-US" sz="1400" dirty="0">
              <a:latin typeface="+mj-ea"/>
              <a:ea typeface="+mj-ea"/>
              <a:cs typeface="+mj-cs"/>
            </a:endParaRPr>
          </a:p>
        </p:txBody>
      </p:sp>
      <p:pic>
        <p:nvPicPr>
          <p:cNvPr id="7" name="Picture 2" descr="L:\DCIM\102MSDCF\DSC08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99" y="1916832"/>
            <a:ext cx="6197615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9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15889" y="260649"/>
            <a:ext cx="8488559" cy="20162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    差  異  比  較  </a:t>
            </a:r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r>
              <a:rPr lang="en-US" altLang="zh-TW" b="1" dirty="0" smtClean="0"/>
              <a:t>   </a:t>
            </a:r>
            <a:r>
              <a:rPr lang="zh-TW" altLang="en-US" sz="2000" b="1" dirty="0" smtClean="0"/>
              <a:t>未使用柔光棚       </a:t>
            </a:r>
            <a:r>
              <a:rPr lang="zh-TW" altLang="en-US" sz="2000" b="1" dirty="0" smtClean="0"/>
              <a:t>                                               </a:t>
            </a:r>
            <a:r>
              <a:rPr lang="zh-TW" altLang="en-US" sz="2000" b="1" dirty="0" smtClean="0"/>
              <a:t>使用柔光棚</a:t>
            </a:r>
            <a:endParaRPr lang="zh-TW" altLang="en-US" sz="2000" dirty="0">
              <a:latin typeface="+mj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250156" y="5733256"/>
            <a:ext cx="6643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kumimoji="0" lang="zh-TW" altLang="en-US" sz="2800" dirty="0" smtClean="0">
                <a:latin typeface="+mj-ea"/>
                <a:ea typeface="+mj-ea"/>
                <a:cs typeface="+mj-cs"/>
              </a:rPr>
              <a:t>金屬表面的反射減少了，但還是有一個明顯的缺口。</a:t>
            </a:r>
            <a:endParaRPr kumimoji="0" lang="zh-TW" altLang="en-US" sz="2800" dirty="0">
              <a:latin typeface="+mj-ea"/>
              <a:ea typeface="+mj-ea"/>
              <a:cs typeface="+mj-cs"/>
            </a:endParaRPr>
          </a:p>
        </p:txBody>
      </p:sp>
      <p:pic>
        <p:nvPicPr>
          <p:cNvPr id="9" name="Picture 2" descr="L:\DCIM\102MSDCF\DSC08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42" y="2132856"/>
            <a:ext cx="43846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:\DCIM\102MSDCF\DSC084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0" y="2132856"/>
            <a:ext cx="43846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250156" y="6160122"/>
            <a:ext cx="6643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kumimoji="0" lang="pt-BR" altLang="zh-TW" sz="1400" dirty="0">
                <a:latin typeface="+mj-ea"/>
                <a:ea typeface="+mj-ea"/>
                <a:cs typeface="+mj-cs"/>
              </a:rPr>
              <a:t>SLT-A77V    1/60     F</a:t>
            </a:r>
            <a:r>
              <a:rPr kumimoji="0" lang="zh-TW" altLang="en-US" sz="1400" dirty="0">
                <a:latin typeface="+mj-ea"/>
                <a:ea typeface="+mj-ea"/>
                <a:cs typeface="+mj-cs"/>
              </a:rPr>
              <a:t> </a:t>
            </a:r>
            <a:r>
              <a:rPr kumimoji="0" lang="en-US" altLang="zh-TW" sz="1400" dirty="0">
                <a:latin typeface="+mj-ea"/>
                <a:ea typeface="+mj-ea"/>
                <a:cs typeface="+mj-cs"/>
              </a:rPr>
              <a:t>14</a:t>
            </a:r>
            <a:r>
              <a:rPr kumimoji="0" lang="pt-BR" altLang="zh-TW" sz="1400" dirty="0">
                <a:latin typeface="+mj-ea"/>
                <a:ea typeface="+mj-ea"/>
                <a:cs typeface="+mj-cs"/>
              </a:rPr>
              <a:t>    ISO 100     45mm   </a:t>
            </a:r>
            <a:endParaRPr kumimoji="0" lang="zh-TW" altLang="en-US" sz="1400" dirty="0">
              <a:latin typeface="+mj-ea"/>
              <a:ea typeface="+mj-ea"/>
              <a:cs typeface="+mj-cs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0" y="190501"/>
            <a:ext cx="8929688" cy="10477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   拍  攝  範  例   </a:t>
            </a:r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r>
              <a:rPr lang="zh-TW" altLang="en-US" sz="2700" b="1" dirty="0" smtClean="0">
                <a:solidFill>
                  <a:schemeClr val="bg1"/>
                </a:solidFill>
              </a:rPr>
              <a:t>於柔光棚前方缺口檔上一塊白布  將鏡頭伸進密閉的柔光棚內拍攝</a:t>
            </a:r>
            <a:endParaRPr lang="zh-TW" altLang="en-US" sz="27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7" name="Picture 2" descr="L:\DCIM\102MSDCF\DSC08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87" y="1678780"/>
            <a:ext cx="6724625" cy="44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642939" y="332657"/>
            <a:ext cx="7858125" cy="1584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差  異  比  較 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/>
            </a:r>
            <a:br>
              <a:rPr lang="en-US" altLang="zh-TW" sz="2000" b="1" dirty="0" smtClean="0">
                <a:solidFill>
                  <a:schemeClr val="bg1"/>
                </a:solidFill>
              </a:rPr>
            </a:br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r>
              <a:rPr lang="zh-TW" altLang="en-US" sz="2700" b="1" dirty="0" smtClean="0"/>
              <a:t>前方缺口開放</a:t>
            </a:r>
            <a:r>
              <a:rPr lang="en-US" altLang="zh-TW" sz="2700" b="1" dirty="0" smtClean="0"/>
              <a:t> </a:t>
            </a:r>
            <a:r>
              <a:rPr lang="zh-TW" altLang="en-US" sz="2700" b="1" dirty="0" smtClean="0"/>
              <a:t>                                    </a:t>
            </a:r>
            <a:r>
              <a:rPr lang="zh-TW" altLang="en-US" sz="2700" b="1" dirty="0" smtClean="0"/>
              <a:t> </a:t>
            </a:r>
            <a:r>
              <a:rPr lang="zh-TW" altLang="en-US" sz="2700" b="1" dirty="0" smtClean="0"/>
              <a:t>前方缺口加白布 </a:t>
            </a:r>
            <a:endParaRPr lang="zh-TW" altLang="en-US" sz="2700" dirty="0">
              <a:latin typeface="+mj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308099" y="5817686"/>
            <a:ext cx="66436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zh-TW" altLang="en-US" sz="2800" dirty="0">
                <a:latin typeface="+mj-ea"/>
                <a:ea typeface="+mj-ea"/>
                <a:cs typeface="+mj-cs"/>
              </a:rPr>
              <a:t>湯匙</a:t>
            </a:r>
            <a:r>
              <a:rPr kumimoji="0" lang="zh-TW" altLang="en-US" sz="2800" dirty="0" smtClean="0">
                <a:latin typeface="+mj-ea"/>
                <a:ea typeface="+mj-ea"/>
                <a:cs typeface="+mj-cs"/>
              </a:rPr>
              <a:t>上有明顯差異，已經幾乎擋掉所有反射的物品跟可能。</a:t>
            </a:r>
            <a:endParaRPr kumimoji="0" lang="zh-TW" altLang="en-US" sz="2800" dirty="0">
              <a:latin typeface="+mj-ea"/>
              <a:ea typeface="+mj-ea"/>
              <a:cs typeface="+mj-cs"/>
            </a:endParaRPr>
          </a:p>
        </p:txBody>
      </p:sp>
      <p:pic>
        <p:nvPicPr>
          <p:cNvPr id="7" name="Picture 2" descr="L:\DCIM\102MSDCF\DSC08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2204864"/>
            <a:ext cx="43846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:\DCIM\102MSDCF\DSC084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43" y="2204864"/>
            <a:ext cx="43846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785814" y="190501"/>
            <a:ext cx="7674618" cy="121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2500" lnSpcReduction="20000"/>
          </a:bodyPr>
          <a:lstStyle/>
          <a:p>
            <a:pPr algn="ctr" eaLnBrk="0" hangingPunct="0">
              <a:defRPr/>
            </a:pPr>
            <a:r>
              <a:rPr kumimoji="0" lang="zh-TW" alt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 拍  攝  範  例  </a:t>
            </a:r>
            <a:endParaRPr kumimoji="0" lang="en-US" altLang="zh-TW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kumimoji="0" lang="en-US" altLang="zh-TW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kumimoji="0" lang="zh-TW" alt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使用 霧面 黑色倒影板</a:t>
            </a:r>
            <a:endParaRPr kumimoji="0" lang="zh-TW" altLang="en-US" sz="3600" dirty="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5" name="Picture 2" descr="L:\DCIM\新增資料夾 (2)\DSC0847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52895" cy="477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8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052736"/>
            <a:ext cx="9144000" cy="4869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72000" y="2527223"/>
            <a:ext cx="3096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bg1"/>
                </a:solidFill>
              </a:rPr>
              <a:t>END</a:t>
            </a:r>
            <a:endParaRPr lang="zh-TW" altLang="en-US" sz="11500" b="1" dirty="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483768" y="2589071"/>
            <a:ext cx="1800200" cy="1800200"/>
            <a:chOff x="526045" y="2695228"/>
            <a:chExt cx="1800200" cy="1800200"/>
          </a:xfrm>
        </p:grpSpPr>
        <p:sp>
          <p:nvSpPr>
            <p:cNvPr id="9" name="橢圓 8"/>
            <p:cNvSpPr/>
            <p:nvPr/>
          </p:nvSpPr>
          <p:spPr>
            <a:xfrm>
              <a:off x="526045" y="2695228"/>
              <a:ext cx="1800200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41"/>
            <a:stretch/>
          </p:blipFill>
          <p:spPr>
            <a:xfrm>
              <a:off x="832580" y="2767736"/>
              <a:ext cx="1219140" cy="1702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4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 </a:t>
            </a:r>
            <a:r>
              <a:rPr lang="zh-TW" altLang="en-US" dirty="0" smtClean="0">
                <a:solidFill>
                  <a:schemeClr val="bg1"/>
                </a:solidFill>
              </a:rPr>
              <a:t>拍 攝 前 需 要 準 備 的 小 工 具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軟毛刷、擦拭布：拍攝前須先將拍攝物品上的指紋與灰塵擦拭乾淨。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2602309" cy="25454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01514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 </a:t>
            </a:r>
            <a:r>
              <a:rPr lang="zh-TW" altLang="en-US" dirty="0" smtClean="0">
                <a:solidFill>
                  <a:schemeClr val="bg1"/>
                </a:solidFill>
              </a:rPr>
              <a:t>拍 攝 前 需 要 準 備 的 小 工 具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手套：商品清潔完畢之後，在拍攝過程中如需移動，須戴上手套避免指紋沾黏。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 </a:t>
            </a:r>
            <a:r>
              <a:rPr lang="zh-TW" altLang="en-US" dirty="0" smtClean="0">
                <a:solidFill>
                  <a:schemeClr val="bg1"/>
                </a:solidFill>
              </a:rPr>
              <a:t>拍 攝 前 需 要 準 備 的 小 工 具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筷子、鑷子等：商品清潔完畢之後，在拍攝過程中如需移動卻又沒有手套，可使用筷子或是鑷子等工具做移動，避免指紋沾黏。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2826">
            <a:off x="2411760" y="4209286"/>
            <a:ext cx="4320480" cy="14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輔助器材：攜帶式攝影棚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26781"/>
          <a:stretch/>
        </p:blipFill>
        <p:spPr>
          <a:xfrm>
            <a:off x="539552" y="1916832"/>
            <a:ext cx="3744416" cy="4342595"/>
          </a:xfrm>
        </p:spPr>
      </p:pic>
      <p:sp>
        <p:nvSpPr>
          <p:cNvPr id="5" name="文字方塊 4"/>
          <p:cNvSpPr txBox="1"/>
          <p:nvPr/>
        </p:nvSpPr>
        <p:spPr>
          <a:xfrm>
            <a:off x="5004048" y="2276872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可減少拍攝環境的雜物反射到金屬商品上，減少後製的麻煩。</a:t>
            </a:r>
            <a:endParaRPr lang="en-US" altLang="zh-TW" sz="2400" dirty="0" smtClean="0"/>
          </a:p>
          <a:p>
            <a:r>
              <a:rPr lang="zh-TW" altLang="en-US" sz="2400" dirty="0" smtClean="0"/>
              <a:t>使用柔光攝影棚可以在棚外打燈光，這樣可以柔化燈光光線也讓內部空間明亮，如果商品映射到相機的鏡頭的話，則需要後製把商品反射到的鏡頭修掉。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317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光線選擇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不宜用直打 順光。直射光是直接打到金屬物體的光線，其光源</a:t>
            </a:r>
          </a:p>
          <a:p>
            <a:endParaRPr lang="zh-TW" altLang="en-US" dirty="0" smtClean="0"/>
          </a:p>
          <a:p>
            <a:pPr marL="0" indent="0">
              <a:buNone/>
            </a:pPr>
            <a:r>
              <a:rPr lang="zh-TW" altLang="en-US" dirty="0" smtClean="0"/>
              <a:t>方向性強，光源的形狀、方向、大小都會直接在反光面上形成</a:t>
            </a:r>
          </a:p>
          <a:p>
            <a:endParaRPr lang="zh-TW" altLang="en-US" dirty="0" smtClean="0"/>
          </a:p>
          <a:p>
            <a:pPr marL="0" indent="0">
              <a:buNone/>
            </a:pPr>
            <a:r>
              <a:rPr lang="zh-TW" altLang="en-US" dirty="0" smtClean="0"/>
              <a:t>明顯的亮點。硬光雖然有時會用於表現物體本身的硬度及質感，</a:t>
            </a:r>
          </a:p>
          <a:p>
            <a:endParaRPr lang="zh-TW" altLang="en-US" dirty="0" smtClean="0"/>
          </a:p>
          <a:p>
            <a:pPr marL="0" indent="0">
              <a:buNone/>
            </a:pPr>
            <a:r>
              <a:rPr lang="zh-TW" altLang="en-US" dirty="0" smtClean="0"/>
              <a:t>但較難克服的部分就是反光，所以如果不是刻意營造反光，我</a:t>
            </a:r>
          </a:p>
          <a:p>
            <a:endParaRPr lang="zh-TW" altLang="en-US" dirty="0" smtClean="0"/>
          </a:p>
          <a:p>
            <a:pPr marL="0" indent="0">
              <a:buNone/>
            </a:pPr>
            <a:r>
              <a:rPr lang="zh-TW" altLang="en-US" dirty="0" smtClean="0"/>
              <a:t>們在拍攝金屬反光物品時儘量不用硬光，而選用柔光為燈具加</a:t>
            </a:r>
          </a:p>
          <a:p>
            <a:endParaRPr lang="zh-TW" altLang="en-US" dirty="0" smtClean="0"/>
          </a:p>
          <a:p>
            <a:pPr marL="0" indent="0">
              <a:buNone/>
            </a:pPr>
            <a:r>
              <a:rPr lang="zh-TW" altLang="en-US" dirty="0" smtClean="0"/>
              <a:t>上柔光罩、描圖紙</a:t>
            </a:r>
            <a:r>
              <a:rPr lang="en-US" altLang="zh-TW" dirty="0" smtClean="0"/>
              <a:t>(</a:t>
            </a:r>
            <a:r>
              <a:rPr lang="zh-TW" altLang="en-US" dirty="0" smtClean="0"/>
              <a:t>參考課本</a:t>
            </a:r>
            <a:r>
              <a:rPr lang="en-US" altLang="zh-TW" dirty="0" smtClean="0"/>
              <a:t>179</a:t>
            </a:r>
            <a:r>
              <a:rPr lang="zh-TW" altLang="en-US" dirty="0" smtClean="0"/>
              <a:t>頁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，柔光同樣可以表現出主體空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間感和質感。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833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曝光</a:t>
            </a:r>
            <a:r>
              <a:rPr lang="zh-TW" altLang="en-US" dirty="0">
                <a:solidFill>
                  <a:schemeClr val="bg1"/>
                </a:solidFill>
              </a:rPr>
              <a:t>小技巧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拍攝具反光質面的金屬表面時，如果按照測光表提供給你的參數曝光，可能會因為反光而影響測光錶的準確性，故適宜對金屬表面作適度的曝光補償，使金屬表面感覺更亮麗。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39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拍攝範例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zh-TW" altLang="en-US" dirty="0" smtClean="0"/>
              <a:t>未使用柔光棚</a:t>
            </a:r>
            <a:endParaRPr lang="zh-TW" altLang="en-US" dirty="0"/>
          </a:p>
        </p:txBody>
      </p:sp>
      <p:pic>
        <p:nvPicPr>
          <p:cNvPr id="5" name="Picture 2" descr="L:\DCIM\102MSDCF\DSC08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204863"/>
            <a:ext cx="6198277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2443026" y="6344863"/>
            <a:ext cx="425794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kumimoji="0" lang="pt-BR" altLang="zh-TW" sz="1400" dirty="0" smtClean="0">
                <a:latin typeface="+mj-ea"/>
                <a:ea typeface="+mj-ea"/>
                <a:cs typeface="+mj-cs"/>
              </a:rPr>
              <a:t>SLT-A77V    </a:t>
            </a:r>
            <a:r>
              <a:rPr kumimoji="0" lang="pt-BR" altLang="zh-TW" sz="1400" dirty="0">
                <a:latin typeface="+mj-ea"/>
                <a:ea typeface="+mj-ea"/>
                <a:cs typeface="+mj-cs"/>
              </a:rPr>
              <a:t>1/60     F</a:t>
            </a:r>
            <a:r>
              <a:rPr kumimoji="0" lang="zh-TW" altLang="en-US" sz="1400" dirty="0">
                <a:latin typeface="+mj-ea"/>
                <a:ea typeface="+mj-ea"/>
                <a:cs typeface="+mj-cs"/>
              </a:rPr>
              <a:t> </a:t>
            </a:r>
            <a:r>
              <a:rPr kumimoji="0" lang="pt-BR" altLang="zh-TW" sz="1400" dirty="0">
                <a:latin typeface="+mj-ea"/>
                <a:ea typeface="+mj-ea"/>
                <a:cs typeface="+mj-cs"/>
              </a:rPr>
              <a:t>20     ISO 100     45mm   </a:t>
            </a:r>
            <a:endParaRPr kumimoji="0" lang="zh-TW" altLang="en-US" sz="1400" dirty="0"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715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拍攝範例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zh-TW" altLang="en-US" dirty="0" smtClean="0"/>
              <a:t>未使用柔光棚</a:t>
            </a:r>
            <a:endParaRPr lang="zh-TW" altLang="en-US" dirty="0"/>
          </a:p>
        </p:txBody>
      </p:sp>
      <p:pic>
        <p:nvPicPr>
          <p:cNvPr id="7" name="Picture 2" descr="L:\DCIM\102MSDCF\DSC08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204862"/>
            <a:ext cx="6198277" cy="41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1250156" y="6343121"/>
            <a:ext cx="6643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kumimoji="0" lang="pt-BR" altLang="zh-TW" sz="1400" dirty="0">
                <a:latin typeface="+mj-ea"/>
                <a:ea typeface="+mj-ea"/>
                <a:cs typeface="+mj-cs"/>
              </a:rPr>
              <a:t>SLT-A77V    1/60     F</a:t>
            </a:r>
            <a:r>
              <a:rPr kumimoji="0" lang="zh-TW" altLang="en-US" sz="1400" dirty="0">
                <a:latin typeface="+mj-ea"/>
                <a:ea typeface="+mj-ea"/>
                <a:cs typeface="+mj-cs"/>
              </a:rPr>
              <a:t> </a:t>
            </a:r>
            <a:r>
              <a:rPr kumimoji="0" lang="en-US" altLang="zh-TW" sz="1400" dirty="0">
                <a:latin typeface="+mj-ea"/>
                <a:ea typeface="+mj-ea"/>
                <a:cs typeface="+mj-cs"/>
              </a:rPr>
              <a:t>16</a:t>
            </a:r>
            <a:r>
              <a:rPr kumimoji="0" lang="pt-BR" altLang="zh-TW" sz="1400" dirty="0">
                <a:latin typeface="+mj-ea"/>
                <a:ea typeface="+mj-ea"/>
                <a:cs typeface="+mj-cs"/>
              </a:rPr>
              <a:t>     ISO 100     45mm   </a:t>
            </a:r>
            <a:endParaRPr kumimoji="0" lang="zh-TW" altLang="en-US" sz="1400" dirty="0"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89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507</Words>
  <Application>Microsoft Office PowerPoint</Application>
  <PresentationFormat>如螢幕大小 (4:3)</PresentationFormat>
  <Paragraphs>59</Paragraphs>
  <Slides>18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金屬</vt:lpstr>
      <vt:lpstr> 拍 攝 前 需 要 準 備 的 小 工 具</vt:lpstr>
      <vt:lpstr> 拍 攝 前 需 要 準 備 的 小 工 具</vt:lpstr>
      <vt:lpstr> 拍 攝 前 需 要 準 備 的 小 工 具</vt:lpstr>
      <vt:lpstr>輔助器材：攜帶式攝影棚</vt:lpstr>
      <vt:lpstr>光線選擇</vt:lpstr>
      <vt:lpstr>曝光小技巧</vt:lpstr>
      <vt:lpstr>拍攝範例</vt:lpstr>
      <vt:lpstr>拍攝範例</vt:lpstr>
      <vt:lpstr>拍攝範例</vt:lpstr>
      <vt:lpstr>三張對比</vt:lpstr>
      <vt:lpstr>  拍  攝  範  例   未使用柔光棚</vt:lpstr>
      <vt:lpstr>  拍  攝  範  例  （使用柔光棚）</vt:lpstr>
      <vt:lpstr>    差  異  比  較      未使用柔光棚                                                      使用柔光棚</vt:lpstr>
      <vt:lpstr>   拍  攝  範  例    於柔光棚前方缺口檔上一塊白布  將鏡頭伸進密閉的柔光棚內拍攝</vt:lpstr>
      <vt:lpstr>差  異  比  較    前方缺口開放                                      前方缺口加白布 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金屬</dc:title>
  <dc:creator>Microsoft</dc:creator>
  <cp:lastModifiedBy>Microsoft</cp:lastModifiedBy>
  <cp:revision>15</cp:revision>
  <dcterms:created xsi:type="dcterms:W3CDTF">2016-10-26T01:59:08Z</dcterms:created>
  <dcterms:modified xsi:type="dcterms:W3CDTF">2016-12-12T10:56:18Z</dcterms:modified>
</cp:coreProperties>
</file>