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7" r:id="rId3"/>
    <p:sldId id="268" r:id="rId4"/>
    <p:sldId id="269" r:id="rId5"/>
    <p:sldId id="270" r:id="rId6"/>
    <p:sldId id="263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4" r:id="rId17"/>
    <p:sldId id="283" r:id="rId18"/>
    <p:sldId id="282" r:id="rId19"/>
    <p:sldId id="285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E3A05-5249-4F16-8F40-E060F926875A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144C-5AB1-4A22-A793-D01C19F9099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56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6BE87A29-3D4B-4F64-AE6F-18171F676B59}" type="slidenum">
              <a:rPr lang="zh-TW" altLang="en-US"/>
              <a:pPr>
                <a:spcBef>
                  <a:spcPct val="0"/>
                </a:spcBef>
              </a:pPr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071D6F9A-CBC8-4D3E-ACE3-FE05E3124863}" type="slidenum">
              <a:rPr lang="zh-TW" altLang="en-US"/>
              <a:pPr>
                <a:spcBef>
                  <a:spcPct val="0"/>
                </a:spcBef>
              </a:pPr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071D6F9A-CBC8-4D3E-ACE3-FE05E3124863}" type="slidenum">
              <a:rPr lang="zh-TW" altLang="en-US"/>
              <a:pPr>
                <a:spcBef>
                  <a:spcPct val="0"/>
                </a:spcBef>
              </a:pPr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071D6F9A-CBC8-4D3E-ACE3-FE05E3124863}" type="slidenum">
              <a:rPr lang="zh-TW" altLang="en-US"/>
              <a:pPr>
                <a:spcBef>
                  <a:spcPct val="0"/>
                </a:spcBef>
              </a:pPr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071D6F9A-CBC8-4D3E-ACE3-FE05E3124863}" type="slidenum">
              <a:rPr lang="zh-TW" altLang="en-US"/>
              <a:pPr>
                <a:spcBef>
                  <a:spcPct val="0"/>
                </a:spcBef>
              </a:pPr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B753B372-303F-4D97-8033-F25CFAE8ACDD}" type="slidenum">
              <a:rPr lang="zh-TW" altLang="en-US"/>
              <a:pPr>
                <a:spcBef>
                  <a:spcPct val="0"/>
                </a:spcBef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86B2D3AF-9C38-4BA4-B9E1-804CABFC7913}" type="slidenum">
              <a:rPr lang="zh-TW" altLang="en-US"/>
              <a:pPr>
                <a:spcBef>
                  <a:spcPct val="0"/>
                </a:spcBef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5CE804F2-D451-48B2-B131-A5797FDD1A77}" type="slidenum">
              <a:rPr lang="zh-TW" altLang="en-US"/>
              <a:pPr>
                <a:spcBef>
                  <a:spcPct val="0"/>
                </a:spcBef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C4B809FC-8981-42D8-94C9-1C6858872138}" type="slidenum">
              <a:rPr lang="zh-TW" altLang="en-US"/>
              <a:pPr>
                <a:spcBef>
                  <a:spcPct val="0"/>
                </a:spcBef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C165AD42-C85E-4E6C-AA75-C833AFECB901}" type="slidenum">
              <a:rPr lang="zh-TW" altLang="en-US"/>
              <a:pPr>
                <a:spcBef>
                  <a:spcPct val="0"/>
                </a:spcBef>
              </a:pPr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15FCA887-85C5-4C3F-8CB3-42798A22D621}" type="slidenum">
              <a:rPr lang="zh-TW" altLang="en-US"/>
              <a:pPr>
                <a:spcBef>
                  <a:spcPct val="0"/>
                </a:spcBef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9F269B18-D2A7-4BD1-89BF-2C3696BCB5BE}" type="slidenum">
              <a:rPr lang="zh-TW" altLang="en-US"/>
              <a:pPr>
                <a:spcBef>
                  <a:spcPct val="0"/>
                </a:spcBef>
              </a:pPr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2F0C1DD3-7B9B-4AF1-A309-C7BFE82CE6F8}" type="slidenum">
              <a:rPr lang="zh-TW" altLang="en-US"/>
              <a:pPr>
                <a:spcBef>
                  <a:spcPct val="0"/>
                </a:spcBef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738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83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49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05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43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52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10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468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68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46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85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EE059-7335-4FD3-BAAC-40AB6F64B906}" type="datetimeFigureOut">
              <a:rPr lang="zh-TW" altLang="en-US" smtClean="0"/>
              <a:t>2016/12/12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3C865-11BC-4B62-976E-FE43FBAE6E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022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08520" y="0"/>
            <a:ext cx="9361040" cy="1916832"/>
          </a:xfrm>
          <a:prstGeom prst="rect">
            <a:avLst/>
          </a:prstGeom>
          <a:solidFill>
            <a:srgbClr val="D60000">
              <a:alpha val="6666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2679055"/>
            <a:ext cx="6696744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Adobe 黑体 Std R" pitchFamily="34" charset="-128"/>
                <a:ea typeface="Adobe 黑体 Std R" pitchFamily="34" charset="-128"/>
              </a:rPr>
              <a:t>玻璃</a:t>
            </a:r>
            <a:endParaRPr lang="zh-TW" altLang="en-US" sz="4800" dirty="0">
              <a:latin typeface="Adobe 黑体 Std R" pitchFamily="34" charset="-128"/>
              <a:ea typeface="Adobe 黑体 Std R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08520" y="4957999"/>
            <a:ext cx="9361040" cy="1916832"/>
          </a:xfrm>
          <a:prstGeom prst="rect">
            <a:avLst/>
          </a:prstGeom>
          <a:solidFill>
            <a:srgbClr val="D6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36" y="298202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1214439" y="190500"/>
            <a:ext cx="6429375" cy="8572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  拍 攝  範 例  四 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(</a:t>
            </a:r>
            <a:r>
              <a:rPr lang="zh-TW" altLang="en-US" sz="3100" b="1" dirty="0" smtClean="0">
                <a:solidFill>
                  <a:schemeClr val="bg1"/>
                </a:solidFill>
              </a:rPr>
              <a:t> 黑 底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F20</a:t>
            </a:r>
            <a:r>
              <a:rPr lang="zh-TW" altLang="en-US" sz="3100" b="1" dirty="0" smtClean="0">
                <a:solidFill>
                  <a:schemeClr val="bg1"/>
                </a:solidFill>
              </a:rPr>
              <a:t>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)</a:t>
            </a:r>
            <a:endParaRPr lang="zh-TW" altLang="en-US" sz="31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 bwMode="auto">
          <a:xfrm>
            <a:off x="428626" y="6409133"/>
            <a:ext cx="82153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kumimoji="0" lang="zh-TW" altLang="en-US" sz="2400" b="1" dirty="0">
                <a:latin typeface="+mn-lt"/>
                <a:ea typeface="+mn-ea"/>
              </a:rPr>
              <a:t>       相 機 </a:t>
            </a:r>
            <a:r>
              <a:rPr kumimoji="0" lang="en-US" altLang="zh-TW" sz="2400" b="1" dirty="0">
                <a:latin typeface="+mn-lt"/>
                <a:ea typeface="+mn-ea"/>
              </a:rPr>
              <a:t>SLT-A77V</a:t>
            </a:r>
            <a:r>
              <a:rPr kumimoji="0" lang="zh-TW" altLang="en-US" sz="2400" b="1" dirty="0">
                <a:latin typeface="+mn-lt"/>
                <a:ea typeface="+mn-ea"/>
              </a:rPr>
              <a:t>       </a:t>
            </a: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光 圈 </a:t>
            </a:r>
            <a:r>
              <a:rPr kumimoji="0" lang="en-US" altLang="zh-TW" sz="2400" b="1" dirty="0">
                <a:solidFill>
                  <a:srgbClr val="C00000"/>
                </a:solidFill>
                <a:latin typeface="+mn-lt"/>
                <a:ea typeface="+mn-ea"/>
              </a:rPr>
              <a:t>F20</a:t>
            </a: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      </a:t>
            </a:r>
            <a:r>
              <a:rPr kumimoji="0" lang="zh-TW" altLang="en-US" sz="2400" b="1" dirty="0">
                <a:latin typeface="+mn-lt"/>
                <a:ea typeface="+mn-ea"/>
              </a:rPr>
              <a:t>快 門 </a:t>
            </a:r>
            <a:r>
              <a:rPr kumimoji="0" lang="en-US" altLang="zh-TW" sz="2400" b="1" dirty="0">
                <a:latin typeface="+mn-lt"/>
                <a:ea typeface="+mn-ea"/>
              </a:rPr>
              <a:t>1/60</a:t>
            </a:r>
            <a:r>
              <a:rPr kumimoji="0" lang="zh-TW" altLang="en-US" sz="2400" b="1" dirty="0">
                <a:latin typeface="+mn-lt"/>
                <a:ea typeface="+mn-ea"/>
              </a:rPr>
              <a:t>      </a:t>
            </a:r>
            <a:r>
              <a:rPr kumimoji="0" lang="en-US" altLang="zh-TW" sz="2400" b="1" dirty="0">
                <a:latin typeface="+mn-lt"/>
                <a:ea typeface="+mn-ea"/>
              </a:rPr>
              <a:t>ISO100</a:t>
            </a:r>
            <a:r>
              <a:rPr kumimoji="0" lang="zh-TW" altLang="en-US" sz="2400" b="1" dirty="0">
                <a:latin typeface="+mn-lt"/>
                <a:ea typeface="+mn-ea"/>
              </a:rPr>
              <a:t>     焦 距</a:t>
            </a:r>
            <a:r>
              <a:rPr kumimoji="0" lang="en-US" altLang="zh-TW" sz="2400" b="1" dirty="0">
                <a:latin typeface="+mn-lt"/>
                <a:ea typeface="+mn-ea"/>
              </a:rPr>
              <a:t>35mm</a:t>
            </a:r>
          </a:p>
          <a:p>
            <a:pPr eaLnBrk="1" hangingPunct="1">
              <a:defRPr/>
            </a:pPr>
            <a:endParaRPr kumimoji="0" lang="en-US" altLang="zh-TW" sz="24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1508" name="Picture 2" descr="C:\Users\user\Desktop\國立嘉義大學\新增資料夾 (5)\後方兩側 左右兩盞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9" y="1576908"/>
            <a:ext cx="2428875" cy="48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 descr="L:\DCIM\101MSDCF\DSC083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6908"/>
            <a:ext cx="5500688" cy="488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8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2"/>
          <p:cNvSpPr txBox="1">
            <a:spLocks/>
          </p:cNvSpPr>
          <p:nvPr/>
        </p:nvSpPr>
        <p:spPr bwMode="auto">
          <a:xfrm>
            <a:off x="142876" y="190500"/>
            <a:ext cx="9001125" cy="161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kumimoji="0" lang="zh-TW" altLang="en-US" sz="2400" b="1" dirty="0">
                <a:latin typeface="+mn-lt"/>
                <a:ea typeface="+mn-ea"/>
              </a:rPr>
              <a:t>範  例  二 、三 </a:t>
            </a:r>
            <a:r>
              <a:rPr kumimoji="0" lang="zh-TW" altLang="en-US" sz="2400" b="1" dirty="0">
                <a:ea typeface="新細明體" panose="02020500000000000000" pitchFamily="18" charset="-120"/>
              </a:rPr>
              <a:t>、</a:t>
            </a:r>
            <a:r>
              <a:rPr kumimoji="0" lang="zh-TW" altLang="en-US" sz="2400" b="1" dirty="0">
                <a:latin typeface="+mn-lt"/>
                <a:ea typeface="+mn-ea"/>
              </a:rPr>
              <a:t>四 這 三 張 照 片 相 機 </a:t>
            </a:r>
            <a:r>
              <a:rPr kumimoji="0" lang="zh-TW" altLang="en-US" sz="2400" b="1" dirty="0">
                <a:ea typeface="新細明體" panose="02020500000000000000" pitchFamily="18" charset="-120"/>
              </a:rPr>
              <a:t>的 </a:t>
            </a:r>
            <a:r>
              <a:rPr kumimoji="0" lang="zh-TW" altLang="en-US" sz="2400" b="1" dirty="0">
                <a:latin typeface="+mn-lt"/>
                <a:ea typeface="+mn-ea"/>
              </a:rPr>
              <a:t>參 數 </a:t>
            </a:r>
            <a:r>
              <a:rPr kumimoji="0" lang="zh-TW" altLang="en-US" sz="2400" b="1" dirty="0">
                <a:ea typeface="新細明體" panose="02020500000000000000" pitchFamily="18" charset="-120"/>
              </a:rPr>
              <a:t> 與 範 例 一 相 同 為</a:t>
            </a:r>
            <a:r>
              <a:rPr kumimoji="0" lang="zh-TW" altLang="en-US" sz="2400" b="1" dirty="0">
                <a:latin typeface="+mn-lt"/>
                <a:ea typeface="+mn-ea"/>
              </a:rPr>
              <a:t>      </a:t>
            </a:r>
            <a:endParaRPr kumimoji="0" lang="en-US" altLang="zh-TW" sz="2400" b="1" dirty="0">
              <a:latin typeface="+mn-lt"/>
              <a:ea typeface="+mn-ea"/>
            </a:endParaRPr>
          </a:p>
          <a:p>
            <a:pPr eaLnBrk="1" hangingPunct="1">
              <a:defRPr/>
            </a:pP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光 圈 </a:t>
            </a:r>
            <a:r>
              <a:rPr kumimoji="0" lang="en-US" altLang="zh-TW" sz="2400" b="1" dirty="0">
                <a:solidFill>
                  <a:srgbClr val="C00000"/>
                </a:solidFill>
                <a:latin typeface="+mn-lt"/>
                <a:ea typeface="+mn-ea"/>
              </a:rPr>
              <a:t>F20</a:t>
            </a: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       快 門 </a:t>
            </a:r>
            <a:r>
              <a:rPr kumimoji="0" lang="en-US" altLang="zh-TW" sz="2400" b="1" dirty="0">
                <a:solidFill>
                  <a:srgbClr val="C00000"/>
                </a:solidFill>
                <a:latin typeface="+mn-lt"/>
                <a:ea typeface="+mn-ea"/>
              </a:rPr>
              <a:t>1/60</a:t>
            </a: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      </a:t>
            </a:r>
            <a:r>
              <a:rPr kumimoji="0" lang="en-US" altLang="zh-TW" sz="2400" b="1" dirty="0">
                <a:solidFill>
                  <a:srgbClr val="C00000"/>
                </a:solidFill>
                <a:latin typeface="+mn-lt"/>
                <a:ea typeface="+mn-ea"/>
              </a:rPr>
              <a:t>ISO100</a:t>
            </a: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     焦 距</a:t>
            </a:r>
            <a:r>
              <a:rPr kumimoji="0" lang="en-US" altLang="zh-TW" sz="2400" b="1" dirty="0">
                <a:solidFill>
                  <a:srgbClr val="C00000"/>
                </a:solidFill>
                <a:latin typeface="+mn-lt"/>
                <a:ea typeface="+mn-ea"/>
              </a:rPr>
              <a:t>35mm</a:t>
            </a:r>
          </a:p>
          <a:p>
            <a:pPr eaLnBrk="1" hangingPunct="1">
              <a:defRPr/>
            </a:pPr>
            <a:r>
              <a:rPr kumimoji="0" lang="zh-TW" altLang="en-US" sz="2400" b="1" dirty="0">
                <a:latin typeface="+mn-lt"/>
                <a:ea typeface="+mn-ea"/>
              </a:rPr>
              <a:t>稍 微 改 變 燈 光 擺 放 的 位 置 ， 不 難 看 出 呈 現 效 果 的 差 異 性</a:t>
            </a:r>
            <a:endParaRPr kumimoji="0" lang="en-US" altLang="zh-TW" sz="2400" b="1" dirty="0">
              <a:latin typeface="+mn-lt"/>
              <a:ea typeface="+mn-ea"/>
            </a:endParaRPr>
          </a:p>
          <a:p>
            <a:pPr eaLnBrk="1" hangingPunct="1">
              <a:defRPr/>
            </a:pPr>
            <a:endParaRPr kumimoji="0" lang="en-US" altLang="zh-TW" sz="24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3555" name="Picture 2" descr="L:\DCIM\101MSDCF\DSC08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714501"/>
            <a:ext cx="2800350" cy="248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L:\DCIM\101MSDCF\DSC083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714501"/>
            <a:ext cx="2798762" cy="248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L:\DCIM\101MSDCF\DSC0839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714501"/>
            <a:ext cx="2798762" cy="248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副標題 2"/>
          <p:cNvSpPr txBox="1">
            <a:spLocks/>
          </p:cNvSpPr>
          <p:nvPr/>
        </p:nvSpPr>
        <p:spPr bwMode="auto">
          <a:xfrm>
            <a:off x="214314" y="5429251"/>
            <a:ext cx="8643937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kumimoji="0" lang="zh-TW" altLang="en-US" sz="2000" b="1" u="sng" dirty="0">
                <a:latin typeface="+mn-lt"/>
                <a:ea typeface="+mn-ea"/>
              </a:rPr>
              <a:t> 因 使 用 黑 色 為 底 色 ，故 </a:t>
            </a:r>
            <a:r>
              <a:rPr kumimoji="0" lang="zh-TW" altLang="en-US" sz="2000" b="1" u="sng" dirty="0">
                <a:solidFill>
                  <a:srgbClr val="C00000"/>
                </a:solidFill>
                <a:latin typeface="+mn-lt"/>
                <a:ea typeface="+mn-ea"/>
              </a:rPr>
              <a:t>杯 緣 輪 廓 線 條 並 不 明 顯 </a:t>
            </a:r>
            <a:r>
              <a:rPr kumimoji="0" lang="zh-TW" altLang="en-US" sz="2000" b="1" u="sng" dirty="0">
                <a:latin typeface="+mn-lt"/>
                <a:ea typeface="+mn-ea"/>
              </a:rPr>
              <a:t>，</a:t>
            </a:r>
            <a:endParaRPr kumimoji="0" lang="en-US" altLang="zh-TW" sz="2000" b="1" u="sng" dirty="0">
              <a:latin typeface="+mn-lt"/>
              <a:ea typeface="+mn-ea"/>
            </a:endParaRPr>
          </a:p>
          <a:p>
            <a:pPr eaLnBrk="1" hangingPunct="1">
              <a:defRPr/>
            </a:pPr>
            <a:endParaRPr kumimoji="0" lang="en-US" altLang="zh-TW" sz="2000" b="1" u="sng" dirty="0">
              <a:latin typeface="+mn-lt"/>
              <a:ea typeface="+mn-ea"/>
            </a:endParaRPr>
          </a:p>
          <a:p>
            <a:pPr eaLnBrk="1" hangingPunct="1">
              <a:defRPr/>
            </a:pPr>
            <a:r>
              <a:rPr kumimoji="0" lang="zh-TW" altLang="en-US" sz="2000" b="1" u="sng" dirty="0">
                <a:latin typeface="+mn-lt"/>
                <a:ea typeface="+mn-ea"/>
              </a:rPr>
              <a:t>接 下 來 試 著 參 數 條 件 不 變 ，只 將 </a:t>
            </a:r>
            <a:r>
              <a:rPr kumimoji="0" lang="zh-TW" altLang="en-US" sz="2000" b="1" u="sng" dirty="0">
                <a:solidFill>
                  <a:srgbClr val="C00000"/>
                </a:solidFill>
                <a:latin typeface="+mn-lt"/>
                <a:ea typeface="+mn-ea"/>
              </a:rPr>
              <a:t>光 圈 再 開 大 一 格 至 二 格 來 拍 攝</a:t>
            </a:r>
            <a:endParaRPr kumimoji="0" lang="en-US" altLang="zh-TW" sz="2000" b="1" u="sng" dirty="0">
              <a:latin typeface="+mn-lt"/>
              <a:ea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7189" y="4286251"/>
            <a:ext cx="835818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zh-TW" altLang="en-US" b="1" dirty="0">
                <a:ea typeface="新細明體" panose="02020500000000000000" pitchFamily="18" charset="-120"/>
              </a:rPr>
              <a:t>曝光不足時無法呈現玻璃材質的晶瑩剔透，反之曝光過度則無法表現出商品的輪廓 ，因此</a:t>
            </a:r>
            <a:r>
              <a:rPr kumimoji="0" lang="zh-TW" altLang="en-US" b="1" dirty="0">
                <a:solidFill>
                  <a:srgbClr val="C00000"/>
                </a:solidFill>
                <a:ea typeface="新細明體" panose="02020500000000000000" pitchFamily="18" charset="-120"/>
              </a:rPr>
              <a:t>燈光的位置及光量都必須適當</a:t>
            </a:r>
            <a:r>
              <a:rPr kumimoji="0" lang="zh-TW" altLang="en-US" b="1" dirty="0" smtClean="0">
                <a:solidFill>
                  <a:srgbClr val="C00000"/>
                </a:solidFill>
                <a:ea typeface="新細明體" panose="02020500000000000000" pitchFamily="18" charset="-120"/>
              </a:rPr>
              <a:t>調整。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09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1214439" y="190500"/>
            <a:ext cx="6429375" cy="8572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   拍 攝  範 例  五 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(</a:t>
            </a:r>
            <a:r>
              <a:rPr lang="zh-TW" altLang="en-US" sz="3100" b="1" dirty="0" smtClean="0">
                <a:solidFill>
                  <a:schemeClr val="bg1"/>
                </a:solidFill>
              </a:rPr>
              <a:t> 黑 底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F13</a:t>
            </a:r>
            <a:r>
              <a:rPr lang="zh-TW" altLang="en-US" sz="3100" b="1" dirty="0" smtClean="0">
                <a:solidFill>
                  <a:schemeClr val="bg1"/>
                </a:solidFill>
              </a:rPr>
              <a:t>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)</a:t>
            </a:r>
            <a:r>
              <a:rPr lang="zh-TW" altLang="en-US" sz="3100" b="1" dirty="0" smtClean="0">
                <a:solidFill>
                  <a:schemeClr val="bg1"/>
                </a:solidFill>
              </a:rPr>
              <a:t> </a:t>
            </a:r>
            <a:endParaRPr lang="zh-TW" altLang="en-US" sz="31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 bwMode="auto">
          <a:xfrm>
            <a:off x="428626" y="6453336"/>
            <a:ext cx="82153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kumimoji="0" lang="zh-TW" altLang="en-US" sz="2400" b="1" dirty="0">
                <a:latin typeface="+mn-lt"/>
                <a:ea typeface="+mn-ea"/>
              </a:rPr>
              <a:t>       相 機 </a:t>
            </a:r>
            <a:r>
              <a:rPr kumimoji="0" lang="en-US" altLang="zh-TW" sz="2400" b="1" dirty="0">
                <a:latin typeface="+mn-lt"/>
                <a:ea typeface="+mn-ea"/>
              </a:rPr>
              <a:t>SLT-A77V</a:t>
            </a:r>
            <a:r>
              <a:rPr kumimoji="0" lang="zh-TW" altLang="en-US" sz="2400" b="1" dirty="0">
                <a:latin typeface="+mn-lt"/>
                <a:ea typeface="+mn-ea"/>
              </a:rPr>
              <a:t>       光 圈 </a:t>
            </a:r>
            <a:r>
              <a:rPr kumimoji="0" lang="en-US" altLang="zh-TW" sz="2400" b="1" dirty="0">
                <a:latin typeface="+mn-lt"/>
                <a:ea typeface="+mn-ea"/>
              </a:rPr>
              <a:t>F13</a:t>
            </a:r>
            <a:r>
              <a:rPr kumimoji="0" lang="zh-TW" altLang="en-US" sz="2400" b="1" dirty="0">
                <a:latin typeface="+mn-lt"/>
                <a:ea typeface="+mn-ea"/>
              </a:rPr>
              <a:t>      快 門 </a:t>
            </a:r>
            <a:r>
              <a:rPr kumimoji="0" lang="en-US" altLang="zh-TW" sz="2400" b="1" dirty="0">
                <a:latin typeface="+mn-lt"/>
                <a:ea typeface="+mn-ea"/>
              </a:rPr>
              <a:t>1/60</a:t>
            </a:r>
            <a:r>
              <a:rPr kumimoji="0" lang="zh-TW" altLang="en-US" sz="2400" b="1" dirty="0">
                <a:latin typeface="+mn-lt"/>
                <a:ea typeface="+mn-ea"/>
              </a:rPr>
              <a:t>      </a:t>
            </a:r>
            <a:r>
              <a:rPr kumimoji="0" lang="en-US" altLang="zh-TW" sz="2400" b="1" dirty="0">
                <a:latin typeface="+mn-lt"/>
                <a:ea typeface="+mn-ea"/>
              </a:rPr>
              <a:t>ISO100</a:t>
            </a:r>
            <a:r>
              <a:rPr kumimoji="0" lang="zh-TW" altLang="en-US" sz="2400" b="1" dirty="0">
                <a:latin typeface="+mn-lt"/>
                <a:ea typeface="+mn-ea"/>
              </a:rPr>
              <a:t>     焦 距</a:t>
            </a:r>
            <a:r>
              <a:rPr kumimoji="0" lang="en-US" altLang="zh-TW" sz="2400" b="1" dirty="0">
                <a:latin typeface="+mn-lt"/>
                <a:ea typeface="+mn-ea"/>
              </a:rPr>
              <a:t>35mm</a:t>
            </a:r>
          </a:p>
          <a:p>
            <a:pPr eaLnBrk="1" hangingPunct="1">
              <a:defRPr/>
            </a:pPr>
            <a:endParaRPr kumimoji="0" lang="en-US" altLang="zh-TW" sz="2400" dirty="0">
              <a:latin typeface="+mn-lt"/>
              <a:ea typeface="+mn-ea"/>
            </a:endParaRPr>
          </a:p>
        </p:txBody>
      </p:sp>
      <p:pic>
        <p:nvPicPr>
          <p:cNvPr id="25604" name="Picture 2" descr="C:\Users\user\Desktop\國立嘉義大學\新增資料夾 (5)\後方兩側 左右兩盞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9" y="1576908"/>
            <a:ext cx="2428875" cy="48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L:\DCIM\101MSDCF\DSC083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1576908"/>
            <a:ext cx="5500687" cy="488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9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1214439" y="190500"/>
            <a:ext cx="6429375" cy="8572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  拍 攝  範 例  六  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黑 底 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F11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)</a:t>
            </a:r>
            <a:endParaRPr lang="zh-TW" altLang="en-US" sz="3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 bwMode="auto">
          <a:xfrm>
            <a:off x="428626" y="6453336"/>
            <a:ext cx="82153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kumimoji="0" lang="zh-TW" altLang="en-US" sz="2400" b="1" dirty="0">
                <a:latin typeface="+mn-lt"/>
                <a:ea typeface="+mn-ea"/>
              </a:rPr>
              <a:t>       相 機 </a:t>
            </a:r>
            <a:r>
              <a:rPr kumimoji="0" lang="en-US" altLang="zh-TW" sz="2400" b="1" dirty="0">
                <a:latin typeface="+mn-lt"/>
                <a:ea typeface="+mn-ea"/>
              </a:rPr>
              <a:t>SLT-A77V</a:t>
            </a:r>
            <a:r>
              <a:rPr kumimoji="0" lang="zh-TW" altLang="en-US" sz="2400" b="1" dirty="0">
                <a:latin typeface="+mn-lt"/>
                <a:ea typeface="+mn-ea"/>
              </a:rPr>
              <a:t>       光 圈 </a:t>
            </a:r>
            <a:r>
              <a:rPr kumimoji="0" lang="en-US" altLang="zh-TW" sz="2400" b="1" dirty="0">
                <a:latin typeface="+mn-lt"/>
                <a:ea typeface="+mn-ea"/>
              </a:rPr>
              <a:t>F11</a:t>
            </a:r>
            <a:r>
              <a:rPr kumimoji="0" lang="zh-TW" altLang="en-US" sz="2400" b="1" dirty="0">
                <a:latin typeface="+mn-lt"/>
                <a:ea typeface="+mn-ea"/>
              </a:rPr>
              <a:t>      快 門 </a:t>
            </a:r>
            <a:r>
              <a:rPr kumimoji="0" lang="en-US" altLang="zh-TW" sz="2400" b="1" dirty="0">
                <a:latin typeface="+mn-lt"/>
                <a:ea typeface="+mn-ea"/>
              </a:rPr>
              <a:t>1/60</a:t>
            </a:r>
            <a:r>
              <a:rPr kumimoji="0" lang="zh-TW" altLang="en-US" sz="2400" b="1" dirty="0">
                <a:latin typeface="+mn-lt"/>
                <a:ea typeface="+mn-ea"/>
              </a:rPr>
              <a:t>      </a:t>
            </a:r>
            <a:r>
              <a:rPr kumimoji="0" lang="en-US" altLang="zh-TW" sz="2400" b="1" dirty="0">
                <a:latin typeface="+mn-lt"/>
                <a:ea typeface="+mn-ea"/>
              </a:rPr>
              <a:t>ISO100</a:t>
            </a:r>
            <a:r>
              <a:rPr kumimoji="0" lang="zh-TW" altLang="en-US" sz="2400" b="1" dirty="0">
                <a:latin typeface="+mn-lt"/>
                <a:ea typeface="+mn-ea"/>
              </a:rPr>
              <a:t>     焦 距</a:t>
            </a:r>
            <a:r>
              <a:rPr kumimoji="0" lang="en-US" altLang="zh-TW" sz="2400" b="1" dirty="0">
                <a:latin typeface="+mn-lt"/>
                <a:ea typeface="+mn-ea"/>
              </a:rPr>
              <a:t>35mm</a:t>
            </a:r>
          </a:p>
          <a:p>
            <a:pPr eaLnBrk="1" hangingPunct="1">
              <a:defRPr/>
            </a:pPr>
            <a:endParaRPr kumimoji="0" lang="en-US" altLang="zh-TW" sz="2400" dirty="0">
              <a:latin typeface="+mn-lt"/>
              <a:ea typeface="+mn-ea"/>
            </a:endParaRPr>
          </a:p>
        </p:txBody>
      </p:sp>
      <p:pic>
        <p:nvPicPr>
          <p:cNvPr id="27652" name="Picture 2" descr="C:\Users\user\Desktop\國立嘉義大學\新增資料夾 (5)\後方兩側 左右兩盞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9" y="1576908"/>
            <a:ext cx="2428875" cy="48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L:\DCIM\101MSDCF\DSC083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76908"/>
            <a:ext cx="5468938" cy="48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1214439" y="190500"/>
            <a:ext cx="6429375" cy="8572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   拍 攝  範 例  七  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黑 底 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F10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zh-TW" sz="3600" b="1" dirty="0" smtClean="0">
                <a:solidFill>
                  <a:schemeClr val="bg1"/>
                </a:solidFill>
              </a:rPr>
              <a:t>)</a:t>
            </a:r>
            <a:endParaRPr lang="zh-TW" altLang="en-US" sz="36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 bwMode="auto">
          <a:xfrm>
            <a:off x="428626" y="6381328"/>
            <a:ext cx="82153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kumimoji="0" lang="zh-TW" altLang="en-US" sz="2400" b="1" dirty="0">
                <a:latin typeface="+mn-lt"/>
                <a:ea typeface="+mn-ea"/>
              </a:rPr>
              <a:t>       相 機 </a:t>
            </a:r>
            <a:r>
              <a:rPr kumimoji="0" lang="en-US" altLang="zh-TW" sz="2400" b="1" dirty="0">
                <a:latin typeface="+mn-lt"/>
                <a:ea typeface="+mn-ea"/>
              </a:rPr>
              <a:t>SLT-A77V</a:t>
            </a:r>
            <a:r>
              <a:rPr kumimoji="0" lang="zh-TW" altLang="en-US" sz="2400" b="1" dirty="0">
                <a:latin typeface="+mn-lt"/>
                <a:ea typeface="+mn-ea"/>
              </a:rPr>
              <a:t>       光 圈 </a:t>
            </a:r>
            <a:r>
              <a:rPr kumimoji="0" lang="en-US" altLang="zh-TW" sz="2400" b="1" dirty="0">
                <a:latin typeface="+mn-lt"/>
                <a:ea typeface="+mn-ea"/>
              </a:rPr>
              <a:t>F10</a:t>
            </a:r>
            <a:r>
              <a:rPr kumimoji="0" lang="zh-TW" altLang="en-US" sz="2400" b="1" dirty="0">
                <a:latin typeface="+mn-lt"/>
                <a:ea typeface="+mn-ea"/>
              </a:rPr>
              <a:t>      快 門 </a:t>
            </a:r>
            <a:r>
              <a:rPr kumimoji="0" lang="en-US" altLang="zh-TW" sz="2400" b="1" dirty="0">
                <a:latin typeface="+mn-lt"/>
                <a:ea typeface="+mn-ea"/>
              </a:rPr>
              <a:t>1/60</a:t>
            </a:r>
            <a:r>
              <a:rPr kumimoji="0" lang="zh-TW" altLang="en-US" sz="2400" b="1" dirty="0">
                <a:latin typeface="+mn-lt"/>
                <a:ea typeface="+mn-ea"/>
              </a:rPr>
              <a:t>      </a:t>
            </a:r>
            <a:r>
              <a:rPr kumimoji="0" lang="en-US" altLang="zh-TW" sz="2400" b="1" dirty="0">
                <a:latin typeface="+mn-lt"/>
                <a:ea typeface="+mn-ea"/>
              </a:rPr>
              <a:t>ISO100</a:t>
            </a:r>
            <a:r>
              <a:rPr kumimoji="0" lang="zh-TW" altLang="en-US" sz="2400" b="1" dirty="0">
                <a:latin typeface="+mn-lt"/>
                <a:ea typeface="+mn-ea"/>
              </a:rPr>
              <a:t>     焦 距</a:t>
            </a:r>
            <a:r>
              <a:rPr kumimoji="0" lang="en-US" altLang="zh-TW" sz="2400" b="1" dirty="0">
                <a:latin typeface="+mn-lt"/>
                <a:ea typeface="+mn-ea"/>
              </a:rPr>
              <a:t>35mm</a:t>
            </a:r>
          </a:p>
          <a:p>
            <a:pPr eaLnBrk="1" hangingPunct="1">
              <a:defRPr/>
            </a:pPr>
            <a:endParaRPr kumimoji="0" lang="en-US" altLang="zh-TW" sz="2400" dirty="0">
              <a:latin typeface="+mn-lt"/>
              <a:ea typeface="+mn-ea"/>
            </a:endParaRPr>
          </a:p>
        </p:txBody>
      </p:sp>
      <p:pic>
        <p:nvPicPr>
          <p:cNvPr id="29700" name="Picture 2" descr="C:\Users\user\Desktop\國立嘉義大學\新增資料夾 (5)\後方兩側 左右兩盞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9" y="1576908"/>
            <a:ext cx="2428875" cy="48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L:\DCIM\101MSDCF\DSC083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66324"/>
            <a:ext cx="5500688" cy="488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7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1214439" y="190500"/>
            <a:ext cx="6929437" cy="8572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   拍 攝  範 例  八  </a:t>
            </a:r>
            <a:r>
              <a:rPr lang="en-US" altLang="zh-TW" sz="2200" b="1" dirty="0" smtClean="0">
                <a:solidFill>
                  <a:schemeClr val="bg1"/>
                </a:solidFill>
              </a:rPr>
              <a:t>(</a:t>
            </a:r>
            <a:r>
              <a:rPr lang="zh-TW" altLang="en-US" sz="2200" b="1" dirty="0" smtClean="0">
                <a:solidFill>
                  <a:schemeClr val="bg1"/>
                </a:solidFill>
              </a:rPr>
              <a:t> 白底  未使用黑色卡紙  </a:t>
            </a:r>
            <a:r>
              <a:rPr lang="en-US" altLang="zh-TW" sz="2200" b="1" dirty="0" smtClean="0">
                <a:solidFill>
                  <a:schemeClr val="bg1"/>
                </a:solidFill>
              </a:rPr>
              <a:t>)</a:t>
            </a:r>
            <a:endParaRPr lang="zh-TW" altLang="en-US" sz="22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 bwMode="auto">
          <a:xfrm>
            <a:off x="997806" y="6237312"/>
            <a:ext cx="631049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kumimoji="0" lang="zh-TW" altLang="en-US" sz="2200" b="1" dirty="0">
                <a:latin typeface="+mn-lt"/>
                <a:ea typeface="+mn-ea"/>
              </a:rPr>
              <a:t>       使用白底背景拍攝時，較難表現出商品的輪廓</a:t>
            </a:r>
            <a:endParaRPr kumimoji="0" lang="en-US" altLang="zh-TW" sz="2200" b="1" dirty="0">
              <a:latin typeface="+mn-lt"/>
              <a:ea typeface="+mn-ea"/>
            </a:endParaRPr>
          </a:p>
        </p:txBody>
      </p:sp>
      <p:pic>
        <p:nvPicPr>
          <p:cNvPr id="31748" name="Picture 2" descr="C:\Users\user\Desktop\國立嘉義大學\新增資料夾 (5)\後方兩側 左右兩盞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200" y="1628800"/>
            <a:ext cx="2260800" cy="45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L:\DCIM\101MSDCF\DSC084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1627200"/>
            <a:ext cx="5120049" cy="452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2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國立嘉義大學\新增資料夾 (5)\後方兩側 左右兩盞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61" y="1628800"/>
            <a:ext cx="2259939" cy="45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L:\DCIM\101MSDCF\DSC084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118098" cy="45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357188" y="190500"/>
            <a:ext cx="8286750" cy="8572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/>
              <a:t> </a:t>
            </a:r>
            <a:r>
              <a:rPr lang="zh-TW" altLang="en-US" b="1" dirty="0" smtClean="0">
                <a:solidFill>
                  <a:srgbClr val="FFFF00"/>
                </a:solidFill>
              </a:rPr>
              <a:t> </a:t>
            </a:r>
            <a:r>
              <a:rPr lang="zh-TW" altLang="en-US" b="1" dirty="0">
                <a:solidFill>
                  <a:schemeClr val="bg1"/>
                </a:solidFill>
              </a:rPr>
              <a:t>拍 攝  範 例  九  </a:t>
            </a:r>
            <a:r>
              <a:rPr lang="en-US" altLang="zh-TW" sz="2200" b="1" dirty="0">
                <a:solidFill>
                  <a:schemeClr val="bg1"/>
                </a:solidFill>
              </a:rPr>
              <a:t>( </a:t>
            </a:r>
            <a:r>
              <a:rPr lang="zh-TW" altLang="en-US" sz="2200" b="1" dirty="0">
                <a:solidFill>
                  <a:schemeClr val="bg1"/>
                </a:solidFill>
              </a:rPr>
              <a:t>白底  左側使用黑色卡紙 </a:t>
            </a:r>
            <a:r>
              <a:rPr lang="en-US" altLang="zh-TW" sz="2200" b="1" dirty="0">
                <a:solidFill>
                  <a:schemeClr val="bg1"/>
                </a:solidFill>
              </a:rPr>
              <a:t>)</a:t>
            </a:r>
            <a:endParaRPr lang="zh-TW" altLang="en-US" sz="22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 bwMode="auto">
          <a:xfrm>
            <a:off x="2231740" y="6315768"/>
            <a:ext cx="468052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zh-TW" altLang="en-US" sz="1600" b="1" dirty="0"/>
              <a:t>左側加上 黑色卡紙，勾勒出原本不明顯的商品輪廓</a:t>
            </a:r>
            <a:endParaRPr kumimoji="0" lang="en-US" altLang="zh-TW" sz="2400" b="1" dirty="0">
              <a:latin typeface="+mn-lt"/>
              <a:ea typeface="+mn-ea"/>
            </a:endParaRPr>
          </a:p>
          <a:p>
            <a:pPr eaLnBrk="1" hangingPunct="1">
              <a:defRPr/>
            </a:pPr>
            <a:endParaRPr kumimoji="0" lang="en-US" altLang="zh-TW" sz="24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59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國立嘉義大學\新增資料夾 (5)\後方兩側 左右兩盞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61" y="1628800"/>
            <a:ext cx="2300840" cy="460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L:\DCIM\101MSDCF\DSC084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118098" cy="451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357188" y="190500"/>
            <a:ext cx="8286750" cy="8572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/>
              <a:t> </a:t>
            </a:r>
            <a:r>
              <a:rPr lang="zh-TW" altLang="en-US" b="1" dirty="0" smtClean="0">
                <a:solidFill>
                  <a:srgbClr val="FFFF00"/>
                </a:solidFill>
              </a:rPr>
              <a:t> </a:t>
            </a:r>
            <a:r>
              <a:rPr lang="zh-TW" altLang="en-US" b="1" dirty="0">
                <a:solidFill>
                  <a:schemeClr val="bg1"/>
                </a:solidFill>
              </a:rPr>
              <a:t>拍 攝  範 例  十  </a:t>
            </a:r>
            <a:r>
              <a:rPr lang="en-US" altLang="zh-TW" sz="2000" b="1" dirty="0">
                <a:solidFill>
                  <a:schemeClr val="bg1"/>
                </a:solidFill>
              </a:rPr>
              <a:t>( </a:t>
            </a:r>
            <a:r>
              <a:rPr lang="zh-TW" altLang="en-US" sz="2000" b="1" dirty="0">
                <a:solidFill>
                  <a:schemeClr val="bg1"/>
                </a:solidFill>
              </a:rPr>
              <a:t>白底  左右兩側始用黑色卡紙 </a:t>
            </a:r>
            <a:r>
              <a:rPr lang="en-US" altLang="zh-TW" sz="2000" b="1" dirty="0">
                <a:solidFill>
                  <a:schemeClr val="bg1"/>
                </a:solidFill>
              </a:rPr>
              <a:t>)</a:t>
            </a:r>
            <a:endParaRPr lang="zh-TW" altLang="en-US" sz="20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0" name="副標題 2"/>
          <p:cNvSpPr txBox="1">
            <a:spLocks/>
          </p:cNvSpPr>
          <p:nvPr/>
        </p:nvSpPr>
        <p:spPr bwMode="auto">
          <a:xfrm>
            <a:off x="1835696" y="6315768"/>
            <a:ext cx="547260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1600" b="1" dirty="0"/>
              <a:t>左右兩側都使用了黑色卡紙，勾勒出玻璃杯兩側的輪廓線條</a:t>
            </a:r>
          </a:p>
          <a:p>
            <a:pPr eaLnBrk="1" hangingPunct="1">
              <a:defRPr/>
            </a:pPr>
            <a:endParaRPr kumimoji="0" lang="en-US" altLang="zh-TW" sz="2400" b="1" dirty="0">
              <a:latin typeface="+mn-lt"/>
              <a:ea typeface="+mn-ea"/>
            </a:endParaRPr>
          </a:p>
          <a:p>
            <a:pPr eaLnBrk="1" hangingPunct="1">
              <a:defRPr/>
            </a:pPr>
            <a:endParaRPr kumimoji="0" lang="en-US" altLang="zh-TW" sz="24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28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357188" y="190500"/>
            <a:ext cx="8286750" cy="85725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b="1" dirty="0" smtClean="0"/>
              <a:t> </a:t>
            </a:r>
            <a:r>
              <a:rPr lang="zh-TW" altLang="en-US" b="1" dirty="0" smtClean="0">
                <a:solidFill>
                  <a:srgbClr val="FFFF00"/>
                </a:solidFill>
              </a:rPr>
              <a:t> </a:t>
            </a:r>
            <a:r>
              <a:rPr lang="zh-TW" altLang="en-US" b="1" dirty="0" smtClean="0">
                <a:solidFill>
                  <a:schemeClr val="bg1"/>
                </a:solidFill>
              </a:rPr>
              <a:t> 拍 攝  範 例  十 一</a:t>
            </a:r>
            <a:r>
              <a:rPr lang="zh-TW" altLang="en-US" sz="2200" b="1" dirty="0" smtClean="0">
                <a:solidFill>
                  <a:schemeClr val="bg1"/>
                </a:solidFill>
              </a:rPr>
              <a:t> </a:t>
            </a:r>
            <a:r>
              <a:rPr lang="en-US" altLang="zh-TW" sz="2200" b="1" dirty="0" smtClean="0">
                <a:solidFill>
                  <a:schemeClr val="bg1"/>
                </a:solidFill>
              </a:rPr>
              <a:t>(</a:t>
            </a:r>
            <a:r>
              <a:rPr lang="zh-TW" altLang="en-US" sz="2200" b="1" dirty="0" smtClean="0">
                <a:solidFill>
                  <a:schemeClr val="bg1"/>
                </a:solidFill>
              </a:rPr>
              <a:t> 白底  左側與上方 使用黑色卡紙 </a:t>
            </a:r>
            <a:r>
              <a:rPr lang="en-US" altLang="zh-TW" sz="2200" b="1" dirty="0" smtClean="0">
                <a:solidFill>
                  <a:schemeClr val="bg1"/>
                </a:solidFill>
              </a:rPr>
              <a:t>)</a:t>
            </a:r>
            <a:endParaRPr lang="zh-TW" altLang="en-US" sz="22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37891" name="Picture 2" descr="C:\Users\user\Desktop\國立嘉義大學\新增資料夾 (5)\後方兩側 左右兩盞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396" y="1662377"/>
            <a:ext cx="2284051" cy="456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2" descr="L:\DCIM\101MSDCF\DSC084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140647" cy="453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副標題 2"/>
          <p:cNvSpPr txBox="1">
            <a:spLocks/>
          </p:cNvSpPr>
          <p:nvPr/>
        </p:nvSpPr>
        <p:spPr bwMode="auto">
          <a:xfrm>
            <a:off x="1835696" y="6315768"/>
            <a:ext cx="5472608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kumimoji="0" lang="zh-TW" altLang="en-US" sz="1600" b="1" dirty="0">
                <a:latin typeface="+mn-lt"/>
                <a:ea typeface="+mn-ea"/>
              </a:rPr>
              <a:t>左側與上方都使用了黑色卡紙，勾勒出玻璃杯緣的輪廓線條</a:t>
            </a:r>
            <a:endParaRPr kumimoji="0" lang="en-US" altLang="zh-TW" sz="1600" b="1" dirty="0">
              <a:latin typeface="+mn-lt"/>
              <a:ea typeface="+mn-ea"/>
            </a:endParaRPr>
          </a:p>
          <a:p>
            <a:pPr eaLnBrk="1" hangingPunct="1">
              <a:defRPr/>
            </a:pPr>
            <a:endParaRPr kumimoji="0" lang="en-US" altLang="zh-TW" sz="2400" b="1" dirty="0">
              <a:latin typeface="+mn-lt"/>
              <a:ea typeface="+mn-ea"/>
            </a:endParaRPr>
          </a:p>
          <a:p>
            <a:pPr eaLnBrk="1" hangingPunct="1">
              <a:defRPr/>
            </a:pPr>
            <a:endParaRPr kumimoji="0" lang="en-US" altLang="zh-TW" sz="24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54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980728"/>
            <a:ext cx="9144000" cy="4896544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572000" y="2527223"/>
            <a:ext cx="30963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500" b="1" dirty="0" smtClean="0">
                <a:solidFill>
                  <a:schemeClr val="bg1"/>
                </a:solidFill>
              </a:rPr>
              <a:t>END</a:t>
            </a:r>
            <a:endParaRPr lang="zh-TW" altLang="en-US" sz="11500" b="1" dirty="0">
              <a:solidFill>
                <a:schemeClr val="bg1"/>
              </a:solidFill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2483768" y="2589071"/>
            <a:ext cx="1800200" cy="1800200"/>
            <a:chOff x="526045" y="2695228"/>
            <a:chExt cx="1800200" cy="1800200"/>
          </a:xfrm>
        </p:grpSpPr>
        <p:sp>
          <p:nvSpPr>
            <p:cNvPr id="9" name="橢圓 8"/>
            <p:cNvSpPr/>
            <p:nvPr/>
          </p:nvSpPr>
          <p:spPr>
            <a:xfrm>
              <a:off x="526045" y="2695228"/>
              <a:ext cx="1800200" cy="18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bg1"/>
                </a:solidFill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41"/>
            <a:stretch/>
          </p:blipFill>
          <p:spPr>
            <a:xfrm>
              <a:off x="832580" y="2767736"/>
              <a:ext cx="1219140" cy="17020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6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 </a:t>
            </a:r>
            <a:r>
              <a:rPr lang="zh-TW" altLang="en-US" dirty="0" smtClean="0">
                <a:solidFill>
                  <a:schemeClr val="bg1"/>
                </a:solidFill>
              </a:rPr>
              <a:t>拍 攝 前 需 要 準 備 的 小 工 具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軟毛刷、擦拭布：拍攝前須先將拍攝物品上的指紋與灰塵擦拭乾淨。</a:t>
            </a: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2602309" cy="25454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01514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 </a:t>
            </a:r>
            <a:r>
              <a:rPr lang="zh-TW" altLang="en-US" dirty="0" smtClean="0">
                <a:solidFill>
                  <a:schemeClr val="bg1"/>
                </a:solidFill>
              </a:rPr>
              <a:t>拍 攝 前 需 要 準 備 的 小 工 具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手套：商品清潔完畢之後，在拍攝過程中如需移動，須戴上手套避免指紋沾黏。</a:t>
            </a:r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36450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71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 </a:t>
            </a:r>
            <a:r>
              <a:rPr lang="zh-TW" altLang="en-US" dirty="0" smtClean="0">
                <a:solidFill>
                  <a:schemeClr val="bg1"/>
                </a:solidFill>
              </a:rPr>
              <a:t>拍 攝 前 需 要 準 備 的 小 工 具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筷子、鑷子等：商品清潔完畢之後，在拍攝過程中如需移動卻又沒有手套，可使用筷子或是鑷子等工具做移動，避免指紋沾黏。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2826">
            <a:off x="2411760" y="4209286"/>
            <a:ext cx="4320480" cy="143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9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輔助器材：攜帶式攝影棚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26781"/>
          <a:stretch/>
        </p:blipFill>
        <p:spPr>
          <a:xfrm>
            <a:off x="539552" y="1916832"/>
            <a:ext cx="3744416" cy="4342595"/>
          </a:xfrm>
        </p:spPr>
      </p:pic>
      <p:sp>
        <p:nvSpPr>
          <p:cNvPr id="5" name="文字方塊 4"/>
          <p:cNvSpPr txBox="1"/>
          <p:nvPr/>
        </p:nvSpPr>
        <p:spPr>
          <a:xfrm>
            <a:off x="5004048" y="2276872"/>
            <a:ext cx="34563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可減少拍攝環境的雜物反射到金屬商品上，減少後製的麻煩。</a:t>
            </a:r>
            <a:endParaRPr lang="en-US" altLang="zh-TW" sz="2400" dirty="0" smtClean="0"/>
          </a:p>
          <a:p>
            <a:r>
              <a:rPr lang="zh-TW" altLang="en-US" sz="2400" dirty="0" smtClean="0"/>
              <a:t>使用柔光攝影棚可以在棚外打燈光，這樣可以柔化燈光光線也讓內部空間明亮，如果商品映射到相機的鏡頭的話，則需要後製把商品反射到的鏡頭修掉。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45275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輔助拍攝的器材與小道具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黑色卡紙：當選用白色背景當底色拍攝時會利用黑色卡紙來輔助，勾勒出商品的輪 廓線條</a:t>
            </a:r>
            <a:r>
              <a:rPr lang="zh-TW" altLang="en-US" dirty="0"/>
              <a:t>。</a:t>
            </a:r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7" b="10920"/>
          <a:stretch/>
        </p:blipFill>
        <p:spPr>
          <a:xfrm>
            <a:off x="2506799" y="3501008"/>
            <a:ext cx="4130402" cy="311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9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2"/>
          <p:cNvSpPr txBox="1">
            <a:spLocks/>
          </p:cNvSpPr>
          <p:nvPr/>
        </p:nvSpPr>
        <p:spPr bwMode="auto">
          <a:xfrm>
            <a:off x="356400" y="6392216"/>
            <a:ext cx="82153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kumimoji="0" lang="zh-TW" altLang="en-US" sz="2400" b="1" dirty="0">
                <a:latin typeface="+mn-lt"/>
                <a:ea typeface="+mn-ea"/>
              </a:rPr>
              <a:t>       相 機 </a:t>
            </a:r>
            <a:r>
              <a:rPr kumimoji="0" lang="en-US" altLang="zh-TW" sz="2400" b="1" dirty="0">
                <a:latin typeface="+mn-lt"/>
                <a:ea typeface="+mn-ea"/>
              </a:rPr>
              <a:t>SLT-A77V</a:t>
            </a:r>
            <a:r>
              <a:rPr kumimoji="0" lang="zh-TW" altLang="en-US" sz="2400" b="1" dirty="0">
                <a:latin typeface="+mn-lt"/>
                <a:ea typeface="+mn-ea"/>
              </a:rPr>
              <a:t>       </a:t>
            </a: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光 圈 </a:t>
            </a:r>
            <a:r>
              <a:rPr kumimoji="0" lang="en-US" altLang="zh-TW" sz="2400" b="1" dirty="0">
                <a:solidFill>
                  <a:srgbClr val="C00000"/>
                </a:solidFill>
                <a:latin typeface="+mn-lt"/>
                <a:ea typeface="+mn-ea"/>
              </a:rPr>
              <a:t>F20</a:t>
            </a: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      </a:t>
            </a:r>
            <a:r>
              <a:rPr kumimoji="0" lang="zh-TW" altLang="en-US" sz="2400" b="1" dirty="0">
                <a:latin typeface="+mn-lt"/>
                <a:ea typeface="+mn-ea"/>
              </a:rPr>
              <a:t>快 門 </a:t>
            </a:r>
            <a:r>
              <a:rPr kumimoji="0" lang="en-US" altLang="zh-TW" sz="2400" b="1" dirty="0">
                <a:latin typeface="+mn-lt"/>
                <a:ea typeface="+mn-ea"/>
              </a:rPr>
              <a:t>1/60</a:t>
            </a:r>
            <a:r>
              <a:rPr kumimoji="0" lang="zh-TW" altLang="en-US" sz="2400" b="1" dirty="0">
                <a:latin typeface="+mn-lt"/>
                <a:ea typeface="+mn-ea"/>
              </a:rPr>
              <a:t>      </a:t>
            </a:r>
            <a:r>
              <a:rPr kumimoji="0" lang="en-US" altLang="zh-TW" sz="2400" b="1" dirty="0">
                <a:latin typeface="+mn-lt"/>
                <a:ea typeface="+mn-ea"/>
              </a:rPr>
              <a:t>ISO100</a:t>
            </a:r>
            <a:r>
              <a:rPr kumimoji="0" lang="zh-TW" altLang="en-US" sz="2400" b="1" dirty="0">
                <a:latin typeface="+mn-lt"/>
                <a:ea typeface="+mn-ea"/>
              </a:rPr>
              <a:t>     焦 距</a:t>
            </a:r>
            <a:r>
              <a:rPr kumimoji="0" lang="en-US" altLang="zh-TW" sz="2400" b="1" dirty="0">
                <a:latin typeface="+mn-lt"/>
                <a:ea typeface="+mn-ea"/>
              </a:rPr>
              <a:t>35mm</a:t>
            </a:r>
          </a:p>
          <a:p>
            <a:pPr eaLnBrk="1" hangingPunct="1">
              <a:defRPr/>
            </a:pPr>
            <a:endParaRPr kumimoji="0" lang="en-US" altLang="zh-TW" sz="24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5363" name="Picture 2" descr="L:\DCIM\101MSDCF\DSC08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0" y="1576800"/>
            <a:ext cx="5416550" cy="481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1"/>
          <p:cNvSpPr>
            <a:spLocks noGrp="1"/>
          </p:cNvSpPr>
          <p:nvPr>
            <p:ph type="ctrTitle"/>
          </p:nvPr>
        </p:nvSpPr>
        <p:spPr>
          <a:xfrm>
            <a:off x="1214439" y="190500"/>
            <a:ext cx="6429375" cy="8572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  拍 攝  範 例  一 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(</a:t>
            </a:r>
            <a:r>
              <a:rPr lang="zh-TW" altLang="en-US" sz="3100" b="1" dirty="0" smtClean="0">
                <a:solidFill>
                  <a:schemeClr val="bg1"/>
                </a:solidFill>
              </a:rPr>
              <a:t> 白 底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F20</a:t>
            </a:r>
            <a:r>
              <a:rPr lang="zh-TW" altLang="en-US" sz="3100" b="1" dirty="0" smtClean="0">
                <a:solidFill>
                  <a:schemeClr val="bg1"/>
                </a:solidFill>
              </a:rPr>
              <a:t>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)</a:t>
            </a:r>
            <a:endParaRPr lang="zh-TW" altLang="en-US" sz="3100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15365" name="Picture 4" descr="C:\Users\user\Desktop\國立嘉義大學\新增資料夾 (5)\前側 左右兩盞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600" y="1576800"/>
            <a:ext cx="2400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31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1214439" y="285751"/>
            <a:ext cx="6429375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  拍 攝  範 例  二 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(</a:t>
            </a:r>
            <a:r>
              <a:rPr lang="zh-TW" altLang="en-US" sz="3100" b="1" dirty="0" smtClean="0">
                <a:solidFill>
                  <a:schemeClr val="bg1"/>
                </a:solidFill>
              </a:rPr>
              <a:t> 黑 底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F20</a:t>
            </a:r>
            <a:r>
              <a:rPr lang="zh-TW" altLang="en-US" sz="3100" b="1" dirty="0" smtClean="0">
                <a:solidFill>
                  <a:schemeClr val="bg1"/>
                </a:solidFill>
              </a:rPr>
              <a:t>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)</a:t>
            </a:r>
            <a:endParaRPr lang="zh-TW" altLang="en-US" sz="31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 bwMode="auto">
          <a:xfrm>
            <a:off x="428626" y="6453336"/>
            <a:ext cx="82153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kumimoji="0" lang="zh-TW" altLang="en-US" sz="2400" b="1" dirty="0">
                <a:latin typeface="+mn-lt"/>
                <a:ea typeface="+mn-ea"/>
              </a:rPr>
              <a:t>       相 機 </a:t>
            </a:r>
            <a:r>
              <a:rPr kumimoji="0" lang="en-US" altLang="zh-TW" sz="2400" b="1" dirty="0">
                <a:latin typeface="+mn-lt"/>
                <a:ea typeface="+mn-ea"/>
              </a:rPr>
              <a:t>SLT-A77V</a:t>
            </a:r>
            <a:r>
              <a:rPr kumimoji="0" lang="zh-TW" altLang="en-US" sz="2400" b="1" dirty="0">
                <a:latin typeface="+mn-lt"/>
                <a:ea typeface="+mn-ea"/>
              </a:rPr>
              <a:t>       </a:t>
            </a: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光 圈 </a:t>
            </a:r>
            <a:r>
              <a:rPr kumimoji="0" lang="en-US" altLang="zh-TW" sz="2400" b="1" dirty="0">
                <a:solidFill>
                  <a:srgbClr val="C00000"/>
                </a:solidFill>
                <a:latin typeface="+mn-lt"/>
                <a:ea typeface="+mn-ea"/>
              </a:rPr>
              <a:t>F20</a:t>
            </a: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      </a:t>
            </a:r>
            <a:r>
              <a:rPr kumimoji="0" lang="zh-TW" altLang="en-US" sz="2400" b="1" dirty="0">
                <a:latin typeface="+mn-lt"/>
                <a:ea typeface="+mn-ea"/>
              </a:rPr>
              <a:t>快 門 </a:t>
            </a:r>
            <a:r>
              <a:rPr kumimoji="0" lang="en-US" altLang="zh-TW" sz="2400" b="1" dirty="0">
                <a:latin typeface="+mn-lt"/>
                <a:ea typeface="+mn-ea"/>
              </a:rPr>
              <a:t>1/60</a:t>
            </a:r>
            <a:r>
              <a:rPr kumimoji="0" lang="zh-TW" altLang="en-US" sz="2400" b="1" dirty="0">
                <a:latin typeface="+mn-lt"/>
                <a:ea typeface="+mn-ea"/>
              </a:rPr>
              <a:t>      </a:t>
            </a:r>
            <a:r>
              <a:rPr kumimoji="0" lang="en-US" altLang="zh-TW" sz="2400" b="1" dirty="0">
                <a:latin typeface="+mn-lt"/>
                <a:ea typeface="+mn-ea"/>
              </a:rPr>
              <a:t>ISO100</a:t>
            </a:r>
            <a:r>
              <a:rPr kumimoji="0" lang="zh-TW" altLang="en-US" sz="2400" b="1" dirty="0">
                <a:latin typeface="+mn-lt"/>
                <a:ea typeface="+mn-ea"/>
              </a:rPr>
              <a:t>     焦 距</a:t>
            </a:r>
            <a:r>
              <a:rPr kumimoji="0" lang="en-US" altLang="zh-TW" sz="2400" b="1" dirty="0">
                <a:latin typeface="+mn-lt"/>
                <a:ea typeface="+mn-ea"/>
              </a:rPr>
              <a:t>35mm</a:t>
            </a:r>
          </a:p>
          <a:p>
            <a:pPr eaLnBrk="1" hangingPunct="1">
              <a:defRPr/>
            </a:pPr>
            <a:endParaRPr kumimoji="0" lang="en-US" altLang="zh-TW" sz="24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7412" name="Picture 3" descr="L:\DCIM\101MSDCF\DSC08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6908"/>
            <a:ext cx="5465762" cy="48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C:\Users\user\Desktop\國立嘉義大學\新增資料夾 (5)\前側 左右兩盞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1576908"/>
            <a:ext cx="2428875" cy="48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4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404000"/>
          </a:xfrm>
          <a:prstGeom prst="rect">
            <a:avLst/>
          </a:prstGeom>
          <a:solidFill>
            <a:srgbClr val="D60000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74" name="標題 1"/>
          <p:cNvSpPr>
            <a:spLocks noGrp="1"/>
          </p:cNvSpPr>
          <p:nvPr>
            <p:ph type="ctrTitle"/>
          </p:nvPr>
        </p:nvSpPr>
        <p:spPr>
          <a:xfrm>
            <a:off x="1214439" y="190500"/>
            <a:ext cx="6429375" cy="85725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</a:rPr>
              <a:t>  拍 攝  範 例  三 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(</a:t>
            </a:r>
            <a:r>
              <a:rPr lang="zh-TW" altLang="en-US" sz="3100" b="1" dirty="0" smtClean="0">
                <a:solidFill>
                  <a:schemeClr val="bg1"/>
                </a:solidFill>
              </a:rPr>
              <a:t> 黑 底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F20</a:t>
            </a:r>
            <a:r>
              <a:rPr lang="zh-TW" altLang="en-US" sz="3100" b="1" dirty="0" smtClean="0">
                <a:solidFill>
                  <a:schemeClr val="bg1"/>
                </a:solidFill>
              </a:rPr>
              <a:t> </a:t>
            </a:r>
            <a:r>
              <a:rPr lang="en-US" altLang="zh-TW" sz="3100" b="1" dirty="0" smtClean="0">
                <a:solidFill>
                  <a:schemeClr val="bg1"/>
                </a:solidFill>
              </a:rPr>
              <a:t>)</a:t>
            </a:r>
            <a:endParaRPr lang="zh-TW" altLang="en-US" sz="31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 bwMode="auto">
          <a:xfrm>
            <a:off x="428626" y="6453336"/>
            <a:ext cx="82153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kumimoji="0" lang="zh-TW" altLang="en-US" sz="2400" b="1" dirty="0">
                <a:latin typeface="+mn-lt"/>
                <a:ea typeface="+mn-ea"/>
              </a:rPr>
              <a:t>       相 機 </a:t>
            </a:r>
            <a:r>
              <a:rPr kumimoji="0" lang="en-US" altLang="zh-TW" sz="2400" b="1" dirty="0">
                <a:latin typeface="+mn-lt"/>
                <a:ea typeface="+mn-ea"/>
              </a:rPr>
              <a:t>SLT-A77V</a:t>
            </a:r>
            <a:r>
              <a:rPr kumimoji="0" lang="zh-TW" altLang="en-US" sz="2400" b="1" dirty="0">
                <a:latin typeface="+mn-lt"/>
                <a:ea typeface="+mn-ea"/>
              </a:rPr>
              <a:t>       </a:t>
            </a: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光 圈 </a:t>
            </a:r>
            <a:r>
              <a:rPr kumimoji="0" lang="en-US" altLang="zh-TW" sz="2400" b="1" dirty="0">
                <a:solidFill>
                  <a:srgbClr val="C00000"/>
                </a:solidFill>
                <a:latin typeface="+mn-lt"/>
                <a:ea typeface="+mn-ea"/>
              </a:rPr>
              <a:t>F20</a:t>
            </a:r>
            <a:r>
              <a:rPr kumimoji="0" lang="zh-TW" altLang="en-US" sz="2400" b="1" dirty="0">
                <a:solidFill>
                  <a:srgbClr val="C00000"/>
                </a:solidFill>
                <a:latin typeface="+mn-lt"/>
                <a:ea typeface="+mn-ea"/>
              </a:rPr>
              <a:t>      </a:t>
            </a:r>
            <a:r>
              <a:rPr kumimoji="0" lang="zh-TW" altLang="en-US" sz="2400" b="1" dirty="0">
                <a:latin typeface="+mn-lt"/>
                <a:ea typeface="+mn-ea"/>
              </a:rPr>
              <a:t>快 門 </a:t>
            </a:r>
            <a:r>
              <a:rPr kumimoji="0" lang="en-US" altLang="zh-TW" sz="2400" b="1" dirty="0">
                <a:latin typeface="+mn-lt"/>
                <a:ea typeface="+mn-ea"/>
              </a:rPr>
              <a:t>1/60</a:t>
            </a:r>
            <a:r>
              <a:rPr kumimoji="0" lang="zh-TW" altLang="en-US" sz="2400" b="1" dirty="0">
                <a:latin typeface="+mn-lt"/>
                <a:ea typeface="+mn-ea"/>
              </a:rPr>
              <a:t>      </a:t>
            </a:r>
            <a:r>
              <a:rPr kumimoji="0" lang="en-US" altLang="zh-TW" sz="2400" b="1" dirty="0">
                <a:latin typeface="+mn-lt"/>
                <a:ea typeface="+mn-ea"/>
              </a:rPr>
              <a:t>ISO100</a:t>
            </a:r>
            <a:r>
              <a:rPr kumimoji="0" lang="zh-TW" altLang="en-US" sz="2400" b="1" dirty="0">
                <a:latin typeface="+mn-lt"/>
                <a:ea typeface="+mn-ea"/>
              </a:rPr>
              <a:t>     焦 距</a:t>
            </a:r>
            <a:r>
              <a:rPr kumimoji="0" lang="en-US" altLang="zh-TW" sz="2400" b="1" dirty="0">
                <a:latin typeface="+mn-lt"/>
                <a:ea typeface="+mn-ea"/>
              </a:rPr>
              <a:t>35mm</a:t>
            </a:r>
          </a:p>
          <a:p>
            <a:pPr eaLnBrk="1" hangingPunct="1">
              <a:defRPr/>
            </a:pPr>
            <a:endParaRPr kumimoji="0" lang="en-US" altLang="zh-TW" sz="24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19460" name="Picture 2" descr="L:\DCIM\101MSDCF\DSC083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9" y="1576908"/>
            <a:ext cx="55768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 descr="C:\Users\user\Desktop\國立嘉義大學\新增資料夾 (5)\兩側 左右兩盞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576908"/>
            <a:ext cx="2428875" cy="485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499</Words>
  <Application>Microsoft Office PowerPoint</Application>
  <PresentationFormat>如螢幕大小 (4:3)</PresentationFormat>
  <Paragraphs>55</Paragraphs>
  <Slides>19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玻璃</vt:lpstr>
      <vt:lpstr> 拍 攝 前 需 要 準 備 的 小 工 具</vt:lpstr>
      <vt:lpstr> 拍 攝 前 需 要 準 備 的 小 工 具</vt:lpstr>
      <vt:lpstr> 拍 攝 前 需 要 準 備 的 小 工 具</vt:lpstr>
      <vt:lpstr>輔助器材：攜帶式攝影棚</vt:lpstr>
      <vt:lpstr>輔助拍攝的器材與小道具</vt:lpstr>
      <vt:lpstr>  拍 攝  範 例  一  ( 白 底 F20 )</vt:lpstr>
      <vt:lpstr>  拍 攝  範 例  二  ( 黑 底 F20 )</vt:lpstr>
      <vt:lpstr>  拍 攝  範 例  三  ( 黑 底 F20 )</vt:lpstr>
      <vt:lpstr>  拍 攝  範 例  四  ( 黑 底 F20 )</vt:lpstr>
      <vt:lpstr>PowerPoint 簡報</vt:lpstr>
      <vt:lpstr>   拍 攝  範 例  五  ( 黑 底 F13 ) </vt:lpstr>
      <vt:lpstr>  拍 攝  範 例  六  ( 黑 底 F11 )</vt:lpstr>
      <vt:lpstr>   拍 攝  範 例  七  ( 黑 底 F10 )</vt:lpstr>
      <vt:lpstr>   拍 攝  範 例  八  ( 白底  未使用黑色卡紙  )</vt:lpstr>
      <vt:lpstr>  拍 攝  範 例  九  ( 白底  左側使用黑色卡紙 )</vt:lpstr>
      <vt:lpstr>  拍 攝  範 例  十  ( 白底  左右兩側始用黑色卡紙 )</vt:lpstr>
      <vt:lpstr>   拍 攝  範 例  十 一 ( 白底  左側與上方 使用黑色卡紙 )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玻璃</dc:title>
  <dc:creator>Microsoft</dc:creator>
  <cp:lastModifiedBy>Microsoft</cp:lastModifiedBy>
  <cp:revision>10</cp:revision>
  <dcterms:created xsi:type="dcterms:W3CDTF">2016-10-27T07:26:15Z</dcterms:created>
  <dcterms:modified xsi:type="dcterms:W3CDTF">2016-12-12T13:18:13Z</dcterms:modified>
</cp:coreProperties>
</file>